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74" r:id="rId4"/>
    <p:sldId id="275" r:id="rId5"/>
    <p:sldId id="273" r:id="rId6"/>
    <p:sldId id="278" r:id="rId7"/>
    <p:sldId id="276" r:id="rId8"/>
    <p:sldId id="277" r:id="rId9"/>
    <p:sldId id="279" r:id="rId10"/>
    <p:sldId id="281" r:id="rId11"/>
    <p:sldId id="285" r:id="rId12"/>
    <p:sldId id="282" r:id="rId13"/>
    <p:sldId id="286" r:id="rId14"/>
    <p:sldId id="287" r:id="rId15"/>
    <p:sldId id="288" r:id="rId16"/>
    <p:sldId id="290" r:id="rId17"/>
    <p:sldId id="291" r:id="rId18"/>
    <p:sldId id="28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F04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6" autoAdjust="0"/>
    <p:restoredTop sz="94660"/>
  </p:normalViewPr>
  <p:slideViewPr>
    <p:cSldViewPr snapToGrid="0">
      <p:cViewPr varScale="1">
        <p:scale>
          <a:sx n="87" d="100"/>
          <a:sy n="87" d="100"/>
        </p:scale>
        <p:origin x="75"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2AB578-3EF1-4146-A2AB-A6CB81E2EF5F}" type="datetimeFigureOut">
              <a:rPr lang="en-GB" smtClean="0"/>
              <a:t>26/02/2019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2766798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52AB578-3EF1-4146-A2AB-A6CB81E2EF5F}" type="datetimeFigureOut">
              <a:rPr lang="en-GB" smtClean="0"/>
              <a:t>26/02/2019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4032059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52AB578-3EF1-4146-A2AB-A6CB81E2EF5F}" type="datetimeFigureOut">
              <a:rPr lang="en-GB" smtClean="0"/>
              <a:t>26/02/2019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4DA4AE-583C-4660-9051-3AC87FB88FA1}"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7889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52AB578-3EF1-4146-A2AB-A6CB81E2EF5F}" type="datetimeFigureOut">
              <a:rPr lang="en-GB" smtClean="0"/>
              <a:t>26/02/2019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4106110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52AB578-3EF1-4146-A2AB-A6CB81E2EF5F}" type="datetimeFigureOut">
              <a:rPr lang="en-GB" smtClean="0"/>
              <a:t>26/02/2019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4DA4AE-583C-4660-9051-3AC87FB88FA1}"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63029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52AB578-3EF1-4146-A2AB-A6CB81E2EF5F}" type="datetimeFigureOut">
              <a:rPr lang="en-GB" smtClean="0"/>
              <a:t>26/02/2019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3253046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2AB578-3EF1-4146-A2AB-A6CB81E2EF5F}" type="datetimeFigureOut">
              <a:rPr lang="en-GB" smtClean="0"/>
              <a:t>26/02/2019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3917868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2AB578-3EF1-4146-A2AB-A6CB81E2EF5F}" type="datetimeFigureOut">
              <a:rPr lang="en-GB" smtClean="0"/>
              <a:t>26/02/2019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945604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2AB578-3EF1-4146-A2AB-A6CB81E2EF5F}" type="datetimeFigureOut">
              <a:rPr lang="en-GB" smtClean="0"/>
              <a:t>26/02/2019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4230048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52AB578-3EF1-4146-A2AB-A6CB81E2EF5F}" type="datetimeFigureOut">
              <a:rPr lang="en-GB" smtClean="0"/>
              <a:t>26/02/2019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2887913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2AB578-3EF1-4146-A2AB-A6CB81E2EF5F}" type="datetimeFigureOut">
              <a:rPr lang="en-GB" smtClean="0"/>
              <a:t>26/02/2019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386172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2AB578-3EF1-4146-A2AB-A6CB81E2EF5F}" type="datetimeFigureOut">
              <a:rPr lang="en-GB" smtClean="0"/>
              <a:t>26/02/2019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2935130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2AB578-3EF1-4146-A2AB-A6CB81E2EF5F}" type="datetimeFigureOut">
              <a:rPr lang="en-GB" smtClean="0"/>
              <a:t>26/02/2019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813350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2AB578-3EF1-4146-A2AB-A6CB81E2EF5F}" type="datetimeFigureOut">
              <a:rPr lang="en-GB" smtClean="0"/>
              <a:t>26/02/2019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1500683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52AB578-3EF1-4146-A2AB-A6CB81E2EF5F}" type="datetimeFigureOut">
              <a:rPr lang="en-GB" smtClean="0"/>
              <a:t>26/02/2019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331050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4DA4AE-583C-4660-9051-3AC87FB88FA1}" type="slidenum">
              <a:rPr lang="en-GB" smtClean="0"/>
              <a:t>‹#›</a:t>
            </a:fld>
            <a:endParaRPr lang="en-GB"/>
          </a:p>
        </p:txBody>
      </p:sp>
      <p:sp>
        <p:nvSpPr>
          <p:cNvPr id="5" name="Date Placeholder 4"/>
          <p:cNvSpPr>
            <a:spLocks noGrp="1"/>
          </p:cNvSpPr>
          <p:nvPr>
            <p:ph type="dt" sz="half" idx="10"/>
          </p:nvPr>
        </p:nvSpPr>
        <p:spPr/>
        <p:txBody>
          <a:bodyPr/>
          <a:lstStyle/>
          <a:p>
            <a:fld id="{952AB578-3EF1-4146-A2AB-A6CB81E2EF5F}" type="datetimeFigureOut">
              <a:rPr lang="en-GB" smtClean="0"/>
              <a:t>26/02/2019</a:t>
            </a:fld>
            <a:endParaRPr lang="en-GB"/>
          </a:p>
        </p:txBody>
      </p:sp>
    </p:spTree>
    <p:extLst>
      <p:ext uri="{BB962C8B-B14F-4D97-AF65-F5344CB8AC3E}">
        <p14:creationId xmlns:p14="http://schemas.microsoft.com/office/powerpoint/2010/main" val="3854781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52AB578-3EF1-4146-A2AB-A6CB81E2EF5F}" type="datetimeFigureOut">
              <a:rPr lang="en-GB" smtClean="0"/>
              <a:t>26/02/2019</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14DA4AE-583C-4660-9051-3AC87FB88FA1}" type="slidenum">
              <a:rPr lang="en-GB" smtClean="0"/>
              <a:t>‹#›</a:t>
            </a:fld>
            <a:endParaRPr lang="en-GB"/>
          </a:p>
        </p:txBody>
      </p:sp>
    </p:spTree>
    <p:extLst>
      <p:ext uri="{BB962C8B-B14F-4D97-AF65-F5344CB8AC3E}">
        <p14:creationId xmlns:p14="http://schemas.microsoft.com/office/powerpoint/2010/main" val="230297923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00FACD-DC9A-4885-8E29-F19B69F56B4B}"/>
              </a:ext>
            </a:extLst>
          </p:cNvPr>
          <p:cNvPicPr>
            <a:picLocks noChangeAspect="1"/>
          </p:cNvPicPr>
          <p:nvPr/>
        </p:nvPicPr>
        <p:blipFill>
          <a:blip r:embed="rId2"/>
          <a:stretch>
            <a:fillRect/>
          </a:stretch>
        </p:blipFill>
        <p:spPr>
          <a:xfrm>
            <a:off x="7789432" y="2420609"/>
            <a:ext cx="1857374" cy="1483020"/>
          </a:xfrm>
          <a:prstGeom prst="rect">
            <a:avLst/>
          </a:prstGeom>
          <a:effectLst>
            <a:outerShdw blurRad="50800" dist="50800" dir="5400000" sx="42000" sy="42000" algn="ctr" rotWithShape="0">
              <a:schemeClr val="bg1"/>
            </a:outerShdw>
          </a:effectLst>
        </p:spPr>
      </p:pic>
      <p:sp>
        <p:nvSpPr>
          <p:cNvPr id="2" name="Title 1">
            <a:extLst>
              <a:ext uri="{FF2B5EF4-FFF2-40B4-BE49-F238E27FC236}">
                <a16:creationId xmlns:a16="http://schemas.microsoft.com/office/drawing/2014/main" id="{F5EE40AB-F1CB-44D6-B859-CD0502CA4D87}"/>
              </a:ext>
            </a:extLst>
          </p:cNvPr>
          <p:cNvSpPr>
            <a:spLocks noGrp="1"/>
          </p:cNvSpPr>
          <p:nvPr>
            <p:ph type="ctrTitle"/>
          </p:nvPr>
        </p:nvSpPr>
        <p:spPr>
          <a:xfrm>
            <a:off x="2477518" y="310649"/>
            <a:ext cx="6810717" cy="1439914"/>
          </a:xfrm>
        </p:spPr>
        <p:txBody>
          <a:bodyPr>
            <a:normAutofit fontScale="90000"/>
          </a:bodyPr>
          <a:lstStyle/>
          <a:p>
            <a:pPr algn="ctr"/>
            <a:r>
              <a:rPr lang="en-AU" b="1" dirty="0"/>
              <a:t>My DSI Capstone Project</a:t>
            </a:r>
            <a:endParaRPr lang="en-GB" b="1" dirty="0"/>
          </a:p>
        </p:txBody>
      </p:sp>
      <p:sp>
        <p:nvSpPr>
          <p:cNvPr id="3" name="Subtitle 2">
            <a:extLst>
              <a:ext uri="{FF2B5EF4-FFF2-40B4-BE49-F238E27FC236}">
                <a16:creationId xmlns:a16="http://schemas.microsoft.com/office/drawing/2014/main" id="{B02AE3B4-4D34-4CAD-B316-F631C23DEA11}"/>
              </a:ext>
            </a:extLst>
          </p:cNvPr>
          <p:cNvSpPr>
            <a:spLocks noGrp="1"/>
          </p:cNvSpPr>
          <p:nvPr>
            <p:ph type="subTitle" idx="1"/>
          </p:nvPr>
        </p:nvSpPr>
        <p:spPr>
          <a:xfrm>
            <a:off x="4839311" y="1882521"/>
            <a:ext cx="1463692" cy="406129"/>
          </a:xfrm>
        </p:spPr>
        <p:txBody>
          <a:bodyPr>
            <a:normAutofit/>
          </a:bodyPr>
          <a:lstStyle/>
          <a:p>
            <a:r>
              <a:rPr lang="en-AU" dirty="0"/>
              <a:t>Part I</a:t>
            </a:r>
          </a:p>
          <a:p>
            <a:endParaRPr lang="en-GB" dirty="0"/>
          </a:p>
        </p:txBody>
      </p:sp>
      <p:sp>
        <p:nvSpPr>
          <p:cNvPr id="4" name="Subtitle 2">
            <a:extLst>
              <a:ext uri="{FF2B5EF4-FFF2-40B4-BE49-F238E27FC236}">
                <a16:creationId xmlns:a16="http://schemas.microsoft.com/office/drawing/2014/main" id="{1510DAFB-E63A-445D-953E-936D14893388}"/>
              </a:ext>
            </a:extLst>
          </p:cNvPr>
          <p:cNvSpPr txBox="1">
            <a:spLocks/>
          </p:cNvSpPr>
          <p:nvPr/>
        </p:nvSpPr>
        <p:spPr>
          <a:xfrm>
            <a:off x="1605099" y="2542393"/>
            <a:ext cx="7683136" cy="4421710"/>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AU" dirty="0"/>
              <a:t>Project 1 – USA Real Estate Sale Predictions</a:t>
            </a:r>
          </a:p>
          <a:p>
            <a:pPr marL="1257300" lvl="2" indent="-342900" algn="l">
              <a:buFont typeface="Arial" panose="020B0604020202020204" pitchFamily="34" charset="0"/>
              <a:buChar char="•"/>
            </a:pPr>
            <a:r>
              <a:rPr lang="en-GB" dirty="0"/>
              <a:t>Estimations on the value of peoples properties</a:t>
            </a:r>
          </a:p>
          <a:p>
            <a:pPr algn="l"/>
            <a:endParaRPr lang="en-AU" dirty="0"/>
          </a:p>
          <a:p>
            <a:pPr algn="l"/>
            <a:endParaRPr lang="en-AU" dirty="0"/>
          </a:p>
          <a:p>
            <a:pPr algn="l"/>
            <a:r>
              <a:rPr lang="en-AU" dirty="0"/>
              <a:t>Project 2 – Client Sellable Project</a:t>
            </a:r>
          </a:p>
          <a:p>
            <a:pPr marL="1257300" lvl="2" indent="-342900" algn="l">
              <a:buFont typeface="Arial" panose="020B0604020202020204" pitchFamily="34" charset="0"/>
              <a:buChar char="•"/>
            </a:pPr>
            <a:r>
              <a:rPr lang="en-AU" dirty="0"/>
              <a:t>Correlation of Home Sale Prices</a:t>
            </a:r>
          </a:p>
          <a:p>
            <a:pPr marL="1257300" lvl="2" indent="-342900" algn="l">
              <a:buFont typeface="Arial" panose="020B0604020202020204" pitchFamily="34" charset="0"/>
              <a:buChar char="•"/>
            </a:pPr>
            <a:r>
              <a:rPr lang="en-AU" dirty="0"/>
              <a:t>Image correlation and improvements</a:t>
            </a:r>
          </a:p>
          <a:p>
            <a:pPr marL="1257300" lvl="2" indent="-342900" algn="l">
              <a:buFont typeface="Arial" panose="020B0604020202020204" pitchFamily="34" charset="0"/>
              <a:buChar char="•"/>
            </a:pPr>
            <a:endParaRPr lang="en-AU" dirty="0"/>
          </a:p>
          <a:p>
            <a:pPr algn="l"/>
            <a:endParaRPr lang="en-AU" dirty="0"/>
          </a:p>
          <a:p>
            <a:pPr algn="l"/>
            <a:endParaRPr lang="en-AU" dirty="0"/>
          </a:p>
          <a:p>
            <a:pPr algn="l"/>
            <a:r>
              <a:rPr lang="en-AU" dirty="0"/>
              <a:t>Project 3 – ANZ Wealth </a:t>
            </a:r>
          </a:p>
          <a:p>
            <a:pPr marL="1257300" lvl="2" indent="-342900" algn="l">
              <a:buFont typeface="Arial" panose="020B0604020202020204" pitchFamily="34" charset="0"/>
              <a:buChar char="•"/>
            </a:pPr>
            <a:r>
              <a:rPr lang="en-AU" dirty="0"/>
              <a:t>Merge Data, clean and Report statistics</a:t>
            </a:r>
          </a:p>
          <a:p>
            <a:pPr algn="l"/>
            <a:r>
              <a:rPr lang="en-AU" dirty="0"/>
              <a:t>	</a:t>
            </a:r>
          </a:p>
          <a:p>
            <a:pPr algn="l"/>
            <a:endParaRPr lang="en-AU" dirty="0"/>
          </a:p>
          <a:p>
            <a:pPr algn="l"/>
            <a:endParaRPr lang="en-AU" dirty="0"/>
          </a:p>
          <a:p>
            <a:endParaRPr lang="en-GB" dirty="0"/>
          </a:p>
        </p:txBody>
      </p:sp>
      <p:pic>
        <p:nvPicPr>
          <p:cNvPr id="5" name="Picture 4">
            <a:extLst>
              <a:ext uri="{FF2B5EF4-FFF2-40B4-BE49-F238E27FC236}">
                <a16:creationId xmlns:a16="http://schemas.microsoft.com/office/drawing/2014/main" id="{54C91E3F-597F-406E-AF93-6BB822D1ABE5}"/>
              </a:ext>
            </a:extLst>
          </p:cNvPr>
          <p:cNvPicPr>
            <a:picLocks noChangeAspect="1"/>
          </p:cNvPicPr>
          <p:nvPr/>
        </p:nvPicPr>
        <p:blipFill>
          <a:blip r:embed="rId3"/>
          <a:stretch>
            <a:fillRect/>
          </a:stretch>
        </p:blipFill>
        <p:spPr>
          <a:xfrm>
            <a:off x="977102" y="280352"/>
            <a:ext cx="1857375" cy="2047875"/>
          </a:xfrm>
          <a:prstGeom prst="rect">
            <a:avLst/>
          </a:prstGeom>
        </p:spPr>
      </p:pic>
      <p:pic>
        <p:nvPicPr>
          <p:cNvPr id="8" name="Picture 7">
            <a:extLst>
              <a:ext uri="{FF2B5EF4-FFF2-40B4-BE49-F238E27FC236}">
                <a16:creationId xmlns:a16="http://schemas.microsoft.com/office/drawing/2014/main" id="{C24B95FC-70DF-468E-B6A9-8F2B442D07A9}"/>
              </a:ext>
            </a:extLst>
          </p:cNvPr>
          <p:cNvPicPr>
            <a:picLocks noChangeAspect="1"/>
          </p:cNvPicPr>
          <p:nvPr/>
        </p:nvPicPr>
        <p:blipFill>
          <a:blip r:embed="rId4"/>
          <a:stretch>
            <a:fillRect/>
          </a:stretch>
        </p:blipFill>
        <p:spPr>
          <a:xfrm>
            <a:off x="7789432" y="4074560"/>
            <a:ext cx="1010299" cy="1705802"/>
          </a:xfrm>
          <a:prstGeom prst="rect">
            <a:avLst/>
          </a:prstGeom>
        </p:spPr>
      </p:pic>
      <p:sp>
        <p:nvSpPr>
          <p:cNvPr id="9" name="Rectangle 8">
            <a:extLst>
              <a:ext uri="{FF2B5EF4-FFF2-40B4-BE49-F238E27FC236}">
                <a16:creationId xmlns:a16="http://schemas.microsoft.com/office/drawing/2014/main" id="{C2388005-6FD9-4487-8445-AD6456B2C0A2}"/>
              </a:ext>
            </a:extLst>
          </p:cNvPr>
          <p:cNvSpPr/>
          <p:nvPr/>
        </p:nvSpPr>
        <p:spPr>
          <a:xfrm>
            <a:off x="10104514" y="280352"/>
            <a:ext cx="1538306" cy="369332"/>
          </a:xfrm>
          <a:prstGeom prst="rect">
            <a:avLst/>
          </a:prstGeom>
        </p:spPr>
        <p:txBody>
          <a:bodyPr wrap="none">
            <a:spAutoFit/>
          </a:bodyPr>
          <a:lstStyle/>
          <a:p>
            <a:r>
              <a:rPr lang="en-GB" dirty="0"/>
              <a:t>Sergio Insuasti</a:t>
            </a:r>
          </a:p>
        </p:txBody>
      </p:sp>
      <p:pic>
        <p:nvPicPr>
          <p:cNvPr id="10" name="Picture 9">
            <a:extLst>
              <a:ext uri="{FF2B5EF4-FFF2-40B4-BE49-F238E27FC236}">
                <a16:creationId xmlns:a16="http://schemas.microsoft.com/office/drawing/2014/main" id="{F1924A54-9CD4-48C6-A95A-60413FACD8E4}"/>
              </a:ext>
            </a:extLst>
          </p:cNvPr>
          <p:cNvPicPr>
            <a:picLocks noChangeAspect="1"/>
          </p:cNvPicPr>
          <p:nvPr/>
        </p:nvPicPr>
        <p:blipFill>
          <a:blip r:embed="rId5"/>
          <a:stretch>
            <a:fillRect/>
          </a:stretch>
        </p:blipFill>
        <p:spPr>
          <a:xfrm>
            <a:off x="4265891" y="4804002"/>
            <a:ext cx="2610532" cy="641067"/>
          </a:xfrm>
          <a:prstGeom prst="rect">
            <a:avLst/>
          </a:prstGeom>
        </p:spPr>
      </p:pic>
    </p:spTree>
    <p:extLst>
      <p:ext uri="{BB962C8B-B14F-4D97-AF65-F5344CB8AC3E}">
        <p14:creationId xmlns:p14="http://schemas.microsoft.com/office/powerpoint/2010/main" val="3843827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510DAFB-E63A-445D-953E-936D14893388}"/>
              </a:ext>
            </a:extLst>
          </p:cNvPr>
          <p:cNvSpPr txBox="1">
            <a:spLocks/>
          </p:cNvSpPr>
          <p:nvPr/>
        </p:nvSpPr>
        <p:spPr>
          <a:xfrm>
            <a:off x="546524" y="3429000"/>
            <a:ext cx="7960572" cy="33914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AU" sz="2000" b="1" dirty="0"/>
              <a:t>Data Details</a:t>
            </a:r>
          </a:p>
          <a:p>
            <a:pPr marL="1257300" lvl="2" indent="-342900" algn="l">
              <a:buFont typeface="Arial" panose="020B0604020202020204" pitchFamily="34" charset="0"/>
              <a:buChar char="•"/>
            </a:pPr>
            <a:r>
              <a:rPr lang="en-AU" sz="1600" dirty="0"/>
              <a:t>Files were dropped into a Google Drive</a:t>
            </a:r>
          </a:p>
          <a:p>
            <a:pPr marL="1257300" lvl="2" indent="-342900" algn="l">
              <a:buFont typeface="Arial" panose="020B0604020202020204" pitchFamily="34" charset="0"/>
              <a:buChar char="•"/>
            </a:pPr>
            <a:r>
              <a:rPr lang="en-GB" sz="1600" dirty="0"/>
              <a:t>Files contain Street, Suburb, Postcode, State, Latitude, Longitude</a:t>
            </a:r>
          </a:p>
          <a:p>
            <a:pPr marL="1257300" lvl="2" indent="-342900" algn="l">
              <a:buFont typeface="Arial" panose="020B0604020202020204" pitchFamily="34" charset="0"/>
              <a:buChar char="•"/>
            </a:pPr>
            <a:r>
              <a:rPr lang="en-AU" sz="1600" dirty="0"/>
              <a:t>Clients Data is in PostgreSQL</a:t>
            </a:r>
          </a:p>
          <a:p>
            <a:pPr marL="1257300" lvl="2" indent="-342900" algn="l">
              <a:buFont typeface="Arial" panose="020B0604020202020204" pitchFamily="34" charset="0"/>
              <a:buChar char="•"/>
            </a:pPr>
            <a:r>
              <a:rPr lang="en-AU" sz="1600" dirty="0"/>
              <a:t>File</a:t>
            </a:r>
          </a:p>
          <a:p>
            <a:pPr marL="1714500" lvl="3" indent="-342900" algn="l">
              <a:buFont typeface="+mj-lt"/>
              <a:buAutoNum type="arabicPeriod"/>
            </a:pPr>
            <a:r>
              <a:rPr lang="en-AU" dirty="0"/>
              <a:t>NSW Data (Clean) 	7.57 MB (7,940,482 bytes)</a:t>
            </a:r>
          </a:p>
          <a:p>
            <a:pPr marL="2171700" lvl="4" indent="-342900" algn="l">
              <a:buFont typeface="Arial" panose="020B0604020202020204" pitchFamily="34" charset="0"/>
              <a:buChar char="•"/>
            </a:pPr>
            <a:r>
              <a:rPr lang="en-AU" dirty="0"/>
              <a:t>Type		CSV</a:t>
            </a:r>
          </a:p>
          <a:p>
            <a:pPr marL="2171700" lvl="4" indent="-342900" algn="l">
              <a:buFont typeface="Arial" panose="020B0604020202020204" pitchFamily="34" charset="0"/>
              <a:buChar char="•"/>
            </a:pPr>
            <a:r>
              <a:rPr lang="en-AU" dirty="0"/>
              <a:t>Total Records 	88,528 </a:t>
            </a:r>
          </a:p>
          <a:p>
            <a:pPr marL="1714500" lvl="3" indent="-342900" algn="l">
              <a:buFont typeface="+mj-lt"/>
              <a:buAutoNum type="arabicPeriod"/>
            </a:pPr>
            <a:r>
              <a:rPr lang="en-AU" dirty="0"/>
              <a:t>Sample Data (Clean)	47.7 KB (48,905 bytes)</a:t>
            </a:r>
          </a:p>
          <a:p>
            <a:pPr marL="2171700" lvl="4" indent="-342900" algn="l">
              <a:buFont typeface="Arial" panose="020B0604020202020204" pitchFamily="34" charset="0"/>
              <a:buChar char="•"/>
            </a:pPr>
            <a:r>
              <a:rPr lang="en-AU" dirty="0"/>
              <a:t>Type		CSV</a:t>
            </a:r>
          </a:p>
          <a:p>
            <a:pPr marL="2171700" lvl="4" indent="-342900" algn="l">
              <a:buFont typeface="Arial" panose="020B0604020202020204" pitchFamily="34" charset="0"/>
              <a:buChar char="•"/>
            </a:pPr>
            <a:r>
              <a:rPr lang="en-AU" dirty="0"/>
              <a:t>Total Records	546</a:t>
            </a:r>
          </a:p>
          <a:p>
            <a:pPr algn="l"/>
            <a:endParaRPr lang="en-AU" dirty="0"/>
          </a:p>
          <a:p>
            <a:pPr algn="l"/>
            <a:endParaRPr lang="en-AU" dirty="0"/>
          </a:p>
          <a:p>
            <a:pPr algn="l"/>
            <a:endParaRPr lang="en-AU" dirty="0"/>
          </a:p>
          <a:p>
            <a:pPr algn="l"/>
            <a:endParaRPr lang="en-AU" dirty="0"/>
          </a:p>
          <a:p>
            <a:endParaRPr lang="en-GB" dirty="0"/>
          </a:p>
        </p:txBody>
      </p:sp>
      <p:sp>
        <p:nvSpPr>
          <p:cNvPr id="2" name="Title 1">
            <a:extLst>
              <a:ext uri="{FF2B5EF4-FFF2-40B4-BE49-F238E27FC236}">
                <a16:creationId xmlns:a16="http://schemas.microsoft.com/office/drawing/2014/main" id="{F5EE40AB-F1CB-44D6-B859-CD0502CA4D87}"/>
              </a:ext>
            </a:extLst>
          </p:cNvPr>
          <p:cNvSpPr>
            <a:spLocks noGrp="1"/>
          </p:cNvSpPr>
          <p:nvPr>
            <p:ph type="ctrTitle"/>
          </p:nvPr>
        </p:nvSpPr>
        <p:spPr>
          <a:xfrm>
            <a:off x="3251662" y="156309"/>
            <a:ext cx="4977938" cy="894841"/>
          </a:xfrm>
        </p:spPr>
        <p:txBody>
          <a:bodyPr>
            <a:normAutofit fontScale="90000"/>
          </a:bodyPr>
          <a:lstStyle/>
          <a:p>
            <a:pPr algn="ctr"/>
            <a:r>
              <a:rPr lang="en-AU" b="1" dirty="0"/>
              <a:t>My DSI Capstone</a:t>
            </a:r>
            <a:endParaRPr lang="en-GB" b="1" dirty="0"/>
          </a:p>
        </p:txBody>
      </p:sp>
      <p:sp>
        <p:nvSpPr>
          <p:cNvPr id="3" name="Subtitle 2">
            <a:extLst>
              <a:ext uri="{FF2B5EF4-FFF2-40B4-BE49-F238E27FC236}">
                <a16:creationId xmlns:a16="http://schemas.microsoft.com/office/drawing/2014/main" id="{B02AE3B4-4D34-4CAD-B316-F631C23DEA11}"/>
              </a:ext>
            </a:extLst>
          </p:cNvPr>
          <p:cNvSpPr>
            <a:spLocks noGrp="1"/>
          </p:cNvSpPr>
          <p:nvPr>
            <p:ph type="subTitle" idx="1"/>
          </p:nvPr>
        </p:nvSpPr>
        <p:spPr>
          <a:xfrm>
            <a:off x="4839311" y="1882521"/>
            <a:ext cx="1463692" cy="406129"/>
          </a:xfrm>
        </p:spPr>
        <p:txBody>
          <a:bodyPr>
            <a:normAutofit/>
          </a:bodyPr>
          <a:lstStyle/>
          <a:p>
            <a:r>
              <a:rPr lang="en-AU" dirty="0"/>
              <a:t>Part II</a:t>
            </a:r>
          </a:p>
          <a:p>
            <a:endParaRPr lang="en-GB" dirty="0"/>
          </a:p>
        </p:txBody>
      </p:sp>
      <p:pic>
        <p:nvPicPr>
          <p:cNvPr id="5" name="Picture 4">
            <a:extLst>
              <a:ext uri="{FF2B5EF4-FFF2-40B4-BE49-F238E27FC236}">
                <a16:creationId xmlns:a16="http://schemas.microsoft.com/office/drawing/2014/main" id="{54C91E3F-597F-406E-AF93-6BB822D1ABE5}"/>
              </a:ext>
            </a:extLst>
          </p:cNvPr>
          <p:cNvPicPr>
            <a:picLocks noChangeAspect="1"/>
          </p:cNvPicPr>
          <p:nvPr/>
        </p:nvPicPr>
        <p:blipFill>
          <a:blip r:embed="rId2"/>
          <a:stretch>
            <a:fillRect/>
          </a:stretch>
        </p:blipFill>
        <p:spPr>
          <a:xfrm>
            <a:off x="977102" y="280352"/>
            <a:ext cx="1857375" cy="2047875"/>
          </a:xfrm>
          <a:prstGeom prst="rect">
            <a:avLst/>
          </a:prstGeom>
        </p:spPr>
      </p:pic>
      <p:sp>
        <p:nvSpPr>
          <p:cNvPr id="9" name="Rectangle 8">
            <a:extLst>
              <a:ext uri="{FF2B5EF4-FFF2-40B4-BE49-F238E27FC236}">
                <a16:creationId xmlns:a16="http://schemas.microsoft.com/office/drawing/2014/main" id="{C2388005-6FD9-4487-8445-AD6456B2C0A2}"/>
              </a:ext>
            </a:extLst>
          </p:cNvPr>
          <p:cNvSpPr/>
          <p:nvPr/>
        </p:nvSpPr>
        <p:spPr>
          <a:xfrm>
            <a:off x="10104514" y="280352"/>
            <a:ext cx="1538306" cy="369332"/>
          </a:xfrm>
          <a:prstGeom prst="rect">
            <a:avLst/>
          </a:prstGeom>
        </p:spPr>
        <p:txBody>
          <a:bodyPr wrap="none">
            <a:spAutoFit/>
          </a:bodyPr>
          <a:lstStyle/>
          <a:p>
            <a:r>
              <a:rPr lang="en-GB" dirty="0"/>
              <a:t>Sergio Insuasti</a:t>
            </a:r>
          </a:p>
        </p:txBody>
      </p:sp>
      <p:grpSp>
        <p:nvGrpSpPr>
          <p:cNvPr id="6" name="Group 5">
            <a:extLst>
              <a:ext uri="{FF2B5EF4-FFF2-40B4-BE49-F238E27FC236}">
                <a16:creationId xmlns:a16="http://schemas.microsoft.com/office/drawing/2014/main" id="{B0A332FE-7E89-4D2F-98A0-CDD9004D85D5}"/>
              </a:ext>
            </a:extLst>
          </p:cNvPr>
          <p:cNvGrpSpPr/>
          <p:nvPr/>
        </p:nvGrpSpPr>
        <p:grpSpPr>
          <a:xfrm>
            <a:off x="3251662" y="1036123"/>
            <a:ext cx="6361680" cy="949307"/>
            <a:chOff x="3251662" y="1036123"/>
            <a:chExt cx="6361680" cy="949307"/>
          </a:xfrm>
        </p:grpSpPr>
        <p:pic>
          <p:nvPicPr>
            <p:cNvPr id="10" name="Picture 9">
              <a:extLst>
                <a:ext uri="{FF2B5EF4-FFF2-40B4-BE49-F238E27FC236}">
                  <a16:creationId xmlns:a16="http://schemas.microsoft.com/office/drawing/2014/main" id="{F1924A54-9CD4-48C6-A95A-60413FACD8E4}"/>
                </a:ext>
              </a:extLst>
            </p:cNvPr>
            <p:cNvPicPr>
              <a:picLocks noChangeAspect="1"/>
            </p:cNvPicPr>
            <p:nvPr/>
          </p:nvPicPr>
          <p:blipFill>
            <a:blip r:embed="rId3"/>
            <a:stretch>
              <a:fillRect/>
            </a:stretch>
          </p:blipFill>
          <p:spPr>
            <a:xfrm>
              <a:off x="5747605" y="1036123"/>
              <a:ext cx="3865737" cy="949307"/>
            </a:xfrm>
            <a:prstGeom prst="rect">
              <a:avLst/>
            </a:prstGeom>
          </p:spPr>
        </p:pic>
        <p:sp>
          <p:nvSpPr>
            <p:cNvPr id="12" name="Title 1">
              <a:extLst>
                <a:ext uri="{FF2B5EF4-FFF2-40B4-BE49-F238E27FC236}">
                  <a16:creationId xmlns:a16="http://schemas.microsoft.com/office/drawing/2014/main" id="{20B89171-5A20-471C-8D0A-6D04E0424593}"/>
                </a:ext>
              </a:extLst>
            </p:cNvPr>
            <p:cNvSpPr txBox="1">
              <a:spLocks/>
            </p:cNvSpPr>
            <p:nvPr/>
          </p:nvSpPr>
          <p:spPr>
            <a:xfrm>
              <a:off x="3251662" y="1036123"/>
              <a:ext cx="2495943" cy="894841"/>
            </a:xfrm>
            <a:prstGeom prst="rect">
              <a:avLst/>
            </a:prstGeom>
          </p:spPr>
          <p:txBody>
            <a:bodyPr vert="horz" lIns="91440" tIns="45720" rIns="91440" bIns="45720" rtlCol="0" anchor="b">
              <a:normAutofit fontScale="97500" lnSpcReduction="100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AU" b="1" dirty="0"/>
                <a:t>Project </a:t>
              </a:r>
              <a:endParaRPr lang="en-GB" b="1" dirty="0"/>
            </a:p>
          </p:txBody>
        </p:sp>
      </p:grpSp>
      <p:sp>
        <p:nvSpPr>
          <p:cNvPr id="15" name="Rectangle 14">
            <a:extLst>
              <a:ext uri="{FF2B5EF4-FFF2-40B4-BE49-F238E27FC236}">
                <a16:creationId xmlns:a16="http://schemas.microsoft.com/office/drawing/2014/main" id="{E2A1D322-1DAE-4D84-9764-47ADF4A67588}"/>
              </a:ext>
            </a:extLst>
          </p:cNvPr>
          <p:cNvSpPr/>
          <p:nvPr/>
        </p:nvSpPr>
        <p:spPr>
          <a:xfrm>
            <a:off x="546524" y="2192948"/>
            <a:ext cx="9473776" cy="1138773"/>
          </a:xfrm>
          <a:prstGeom prst="rect">
            <a:avLst/>
          </a:prstGeom>
        </p:spPr>
        <p:txBody>
          <a:bodyPr wrap="square">
            <a:spAutoFit/>
          </a:bodyPr>
          <a:lstStyle/>
          <a:p>
            <a:r>
              <a:rPr lang="en-AU" sz="2000" b="1" dirty="0"/>
              <a:t>Company Overview: </a:t>
            </a:r>
          </a:p>
          <a:p>
            <a:pPr marL="468000"/>
            <a:r>
              <a:rPr lang="en-GB" sz="1600" dirty="0"/>
              <a:t>Sellable takes the hassle out of selling your home, they are property experts that buy homes, make them look spectacular, and sell it using the best agents in the business. Currently they are receiving requests for over 200 properties a month.</a:t>
            </a:r>
          </a:p>
        </p:txBody>
      </p:sp>
    </p:spTree>
    <p:extLst>
      <p:ext uri="{BB962C8B-B14F-4D97-AF65-F5344CB8AC3E}">
        <p14:creationId xmlns:p14="http://schemas.microsoft.com/office/powerpoint/2010/main" val="452199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A9944D-462C-4F21-A213-6EC0B14BBE09}"/>
              </a:ext>
            </a:extLst>
          </p:cNvPr>
          <p:cNvSpPr/>
          <p:nvPr/>
        </p:nvSpPr>
        <p:spPr>
          <a:xfrm>
            <a:off x="1305227" y="1202452"/>
            <a:ext cx="8312906" cy="4616648"/>
          </a:xfrm>
          <a:prstGeom prst="rect">
            <a:avLst/>
          </a:prstGeom>
        </p:spPr>
        <p:txBody>
          <a:bodyPr wrap="square">
            <a:spAutoFit/>
          </a:bodyPr>
          <a:lstStyle/>
          <a:p>
            <a:r>
              <a:rPr lang="en-GB" b="1" dirty="0"/>
              <a:t>Data:</a:t>
            </a:r>
          </a:p>
          <a:p>
            <a:pPr marL="825750" indent="-285750">
              <a:buFont typeface="Arial" panose="020B0604020202020204" pitchFamily="34" charset="0"/>
              <a:buChar char="•"/>
            </a:pPr>
            <a:r>
              <a:rPr lang="en-GB" sz="1600" dirty="0"/>
              <a:t>Land size for each address may not be</a:t>
            </a:r>
          </a:p>
          <a:p>
            <a:pPr marL="1282950" lvl="1" indent="-285750">
              <a:buFont typeface="Courier New" panose="02070309020205020404" pitchFamily="49" charset="0"/>
              <a:buChar char="o"/>
            </a:pPr>
            <a:r>
              <a:rPr lang="en-GB" sz="1600" dirty="0"/>
              <a:t>Get correct Land size from </a:t>
            </a:r>
          </a:p>
          <a:p>
            <a:pPr marL="1740150" lvl="2" indent="-285750">
              <a:buFont typeface="Wingdings" panose="05000000000000000000" pitchFamily="2" charset="2"/>
              <a:buChar char="q"/>
            </a:pPr>
            <a:r>
              <a:rPr lang="en-GB" sz="1600" dirty="0"/>
              <a:t>Satellite imagery</a:t>
            </a:r>
          </a:p>
          <a:p>
            <a:pPr marL="1740150" lvl="2" indent="-285750">
              <a:buFont typeface="Wingdings" panose="05000000000000000000" pitchFamily="2" charset="2"/>
              <a:buChar char="q"/>
            </a:pPr>
            <a:r>
              <a:rPr lang="en-GB" sz="1600" dirty="0"/>
              <a:t>Google Maps if required</a:t>
            </a:r>
          </a:p>
          <a:p>
            <a:pPr marL="1454400" lvl="2"/>
            <a:endParaRPr lang="en-GB" sz="1600" dirty="0"/>
          </a:p>
          <a:p>
            <a:pPr marL="825750" indent="-285750">
              <a:buFont typeface="Arial" panose="020B0604020202020204" pitchFamily="34" charset="0"/>
              <a:buChar char="•"/>
            </a:pPr>
            <a:r>
              <a:rPr lang="en-GB" sz="1600" dirty="0"/>
              <a:t>Clean Address information and </a:t>
            </a:r>
          </a:p>
          <a:p>
            <a:pPr marL="1282950" lvl="1" indent="-285750">
              <a:buFont typeface="Courier New" panose="02070309020205020404" pitchFamily="49" charset="0"/>
              <a:buChar char="o"/>
            </a:pPr>
            <a:r>
              <a:rPr lang="en-GB" sz="1600" dirty="0"/>
              <a:t>Link satellite Image Lot calculation</a:t>
            </a:r>
          </a:p>
          <a:p>
            <a:pPr marL="720000"/>
            <a:endParaRPr lang="en-GB" dirty="0"/>
          </a:p>
          <a:p>
            <a:pPr marL="825750" indent="-285750">
              <a:buFont typeface="Arial" panose="020B0604020202020204" pitchFamily="34" charset="0"/>
              <a:buChar char="•"/>
            </a:pPr>
            <a:r>
              <a:rPr lang="en-GB" sz="1600" dirty="0"/>
              <a:t>Clean Address information and </a:t>
            </a:r>
          </a:p>
          <a:p>
            <a:pPr marL="1282950" lvl="1" indent="-285750">
              <a:buFont typeface="Courier New" panose="02070309020205020404" pitchFamily="49" charset="0"/>
              <a:buChar char="o"/>
            </a:pPr>
            <a:r>
              <a:rPr lang="en-GB" sz="1600" dirty="0"/>
              <a:t>Link satellite Image Lot calculation</a:t>
            </a:r>
          </a:p>
          <a:p>
            <a:pPr marL="540000"/>
            <a:endParaRPr lang="en-AU" sz="1600" dirty="0"/>
          </a:p>
          <a:p>
            <a:pPr marL="825750" indent="-285750">
              <a:buFont typeface="Arial" panose="020B0604020202020204" pitchFamily="34" charset="0"/>
              <a:buChar char="•"/>
            </a:pPr>
            <a:r>
              <a:rPr lang="en-AU" sz="1600" dirty="0"/>
              <a:t>Create correlated plots and </a:t>
            </a:r>
            <a:r>
              <a:rPr lang="en-GB" sz="1600" dirty="0"/>
              <a:t>statistical graph representations of predictors</a:t>
            </a:r>
          </a:p>
          <a:p>
            <a:pPr marL="825750" indent="-285750">
              <a:buFont typeface="Arial" panose="020B0604020202020204" pitchFamily="34" charset="0"/>
              <a:buChar char="•"/>
            </a:pPr>
            <a:endParaRPr lang="en-GB" sz="1600" dirty="0"/>
          </a:p>
          <a:p>
            <a:pPr marL="825750" indent="-285750">
              <a:buFont typeface="Arial" panose="020B0604020202020204" pitchFamily="34" charset="0"/>
              <a:buChar char="•"/>
            </a:pPr>
            <a:r>
              <a:rPr lang="en-AU" sz="1600" dirty="0"/>
              <a:t>S</a:t>
            </a:r>
            <a:r>
              <a:rPr lang="en-GB" sz="1600" dirty="0"/>
              <a:t>how improvements to the Automated module after implementing machine learning</a:t>
            </a:r>
          </a:p>
          <a:p>
            <a:pPr marL="540000"/>
            <a:endParaRPr lang="en-GB" sz="1600" dirty="0"/>
          </a:p>
          <a:p>
            <a:pPr marL="720000"/>
            <a:endParaRPr lang="en-AU" dirty="0"/>
          </a:p>
        </p:txBody>
      </p:sp>
      <p:sp>
        <p:nvSpPr>
          <p:cNvPr id="5" name="Rectangle 4">
            <a:extLst>
              <a:ext uri="{FF2B5EF4-FFF2-40B4-BE49-F238E27FC236}">
                <a16:creationId xmlns:a16="http://schemas.microsoft.com/office/drawing/2014/main" id="{AAE3A26F-CAE8-482D-967E-892CF0716110}"/>
              </a:ext>
            </a:extLst>
          </p:cNvPr>
          <p:cNvSpPr/>
          <p:nvPr/>
        </p:nvSpPr>
        <p:spPr>
          <a:xfrm>
            <a:off x="3573875" y="402470"/>
            <a:ext cx="1099981" cy="492443"/>
          </a:xfrm>
          <a:prstGeom prst="rect">
            <a:avLst/>
          </a:prstGeom>
        </p:spPr>
        <p:txBody>
          <a:bodyPr wrap="none">
            <a:spAutoFit/>
          </a:bodyPr>
          <a:lstStyle/>
          <a:p>
            <a:r>
              <a:rPr lang="en-GB" sz="2600" b="1" u="sng" dirty="0"/>
              <a:t>Scope</a:t>
            </a:r>
          </a:p>
        </p:txBody>
      </p:sp>
    </p:spTree>
    <p:extLst>
      <p:ext uri="{BB962C8B-B14F-4D97-AF65-F5344CB8AC3E}">
        <p14:creationId xmlns:p14="http://schemas.microsoft.com/office/powerpoint/2010/main" val="2753466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95EC41-A99E-4D92-88AB-1C33EF4DA1DD}"/>
              </a:ext>
            </a:extLst>
          </p:cNvPr>
          <p:cNvPicPr>
            <a:picLocks noChangeAspect="1"/>
          </p:cNvPicPr>
          <p:nvPr/>
        </p:nvPicPr>
        <p:blipFill>
          <a:blip r:embed="rId2"/>
          <a:stretch>
            <a:fillRect/>
          </a:stretch>
        </p:blipFill>
        <p:spPr>
          <a:xfrm>
            <a:off x="690034" y="974930"/>
            <a:ext cx="9783637" cy="1761252"/>
          </a:xfrm>
          <a:prstGeom prst="rect">
            <a:avLst/>
          </a:prstGeom>
        </p:spPr>
      </p:pic>
      <p:pic>
        <p:nvPicPr>
          <p:cNvPr id="7" name="Picture 6">
            <a:extLst>
              <a:ext uri="{FF2B5EF4-FFF2-40B4-BE49-F238E27FC236}">
                <a16:creationId xmlns:a16="http://schemas.microsoft.com/office/drawing/2014/main" id="{4218F96E-278E-4B4C-BF7D-7416B36DFCF5}"/>
              </a:ext>
            </a:extLst>
          </p:cNvPr>
          <p:cNvPicPr>
            <a:picLocks noChangeAspect="1"/>
          </p:cNvPicPr>
          <p:nvPr/>
        </p:nvPicPr>
        <p:blipFill>
          <a:blip r:embed="rId3"/>
          <a:stretch>
            <a:fillRect/>
          </a:stretch>
        </p:blipFill>
        <p:spPr>
          <a:xfrm>
            <a:off x="2777455" y="3280675"/>
            <a:ext cx="4319145" cy="3389709"/>
          </a:xfrm>
          <a:prstGeom prst="rect">
            <a:avLst/>
          </a:prstGeom>
        </p:spPr>
      </p:pic>
      <p:sp>
        <p:nvSpPr>
          <p:cNvPr id="9" name="Rectangle 8">
            <a:extLst>
              <a:ext uri="{FF2B5EF4-FFF2-40B4-BE49-F238E27FC236}">
                <a16:creationId xmlns:a16="http://schemas.microsoft.com/office/drawing/2014/main" id="{2CEF5006-15B7-4422-938A-1AEBE456C740}"/>
              </a:ext>
            </a:extLst>
          </p:cNvPr>
          <p:cNvSpPr/>
          <p:nvPr/>
        </p:nvSpPr>
        <p:spPr>
          <a:xfrm>
            <a:off x="3598627" y="187616"/>
            <a:ext cx="3365206" cy="430887"/>
          </a:xfrm>
          <a:prstGeom prst="rect">
            <a:avLst/>
          </a:prstGeom>
        </p:spPr>
        <p:txBody>
          <a:bodyPr wrap="square">
            <a:spAutoFit/>
          </a:bodyPr>
          <a:lstStyle/>
          <a:p>
            <a:r>
              <a:rPr lang="en-AU" sz="2200" b="1" u="sng" dirty="0"/>
              <a:t>Investigate Client’s Data</a:t>
            </a:r>
            <a:endParaRPr lang="en-GB" sz="2200" b="1" u="sng" dirty="0"/>
          </a:p>
        </p:txBody>
      </p:sp>
      <p:sp>
        <p:nvSpPr>
          <p:cNvPr id="13" name="Rectangle 12">
            <a:extLst>
              <a:ext uri="{FF2B5EF4-FFF2-40B4-BE49-F238E27FC236}">
                <a16:creationId xmlns:a16="http://schemas.microsoft.com/office/drawing/2014/main" id="{E510042F-C73B-4BA9-8D0A-519174F568B2}"/>
              </a:ext>
            </a:extLst>
          </p:cNvPr>
          <p:cNvSpPr/>
          <p:nvPr/>
        </p:nvSpPr>
        <p:spPr>
          <a:xfrm>
            <a:off x="690034" y="544043"/>
            <a:ext cx="1091907" cy="369332"/>
          </a:xfrm>
          <a:prstGeom prst="rect">
            <a:avLst/>
          </a:prstGeom>
        </p:spPr>
        <p:txBody>
          <a:bodyPr wrap="square">
            <a:spAutoFit/>
          </a:bodyPr>
          <a:lstStyle/>
          <a:p>
            <a:r>
              <a:rPr lang="en-AU" b="1" u="sng" dirty="0"/>
              <a:t>Head()</a:t>
            </a:r>
            <a:endParaRPr lang="en-GB" b="1" u="sng" dirty="0"/>
          </a:p>
        </p:txBody>
      </p:sp>
      <p:sp>
        <p:nvSpPr>
          <p:cNvPr id="14" name="Rectangle 13">
            <a:extLst>
              <a:ext uri="{FF2B5EF4-FFF2-40B4-BE49-F238E27FC236}">
                <a16:creationId xmlns:a16="http://schemas.microsoft.com/office/drawing/2014/main" id="{30F52742-AEFA-45FA-9BEE-660332FFFAC1}"/>
              </a:ext>
            </a:extLst>
          </p:cNvPr>
          <p:cNvSpPr/>
          <p:nvPr/>
        </p:nvSpPr>
        <p:spPr>
          <a:xfrm>
            <a:off x="855134" y="3198343"/>
            <a:ext cx="1667933" cy="369332"/>
          </a:xfrm>
          <a:prstGeom prst="rect">
            <a:avLst/>
          </a:prstGeom>
        </p:spPr>
        <p:txBody>
          <a:bodyPr wrap="square">
            <a:spAutoFit/>
          </a:bodyPr>
          <a:lstStyle/>
          <a:p>
            <a:r>
              <a:rPr lang="en-AU" b="1" u="sng" dirty="0"/>
              <a:t>Nulls &amp; Zeros</a:t>
            </a:r>
            <a:endParaRPr lang="en-GB" b="1" u="sng" dirty="0"/>
          </a:p>
        </p:txBody>
      </p:sp>
    </p:spTree>
    <p:extLst>
      <p:ext uri="{BB962C8B-B14F-4D97-AF65-F5344CB8AC3E}">
        <p14:creationId xmlns:p14="http://schemas.microsoft.com/office/powerpoint/2010/main" val="3071099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70C704-F933-41F1-80FE-AB644443EAC5}"/>
              </a:ext>
            </a:extLst>
          </p:cNvPr>
          <p:cNvSpPr>
            <a:spLocks noChangeArrowheads="1"/>
          </p:cNvSpPr>
          <p:nvPr/>
        </p:nvSpPr>
        <p:spPr bwMode="auto">
          <a:xfrm>
            <a:off x="1278760" y="1242907"/>
            <a:ext cx="3163727"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Shape</a:t>
            </a:r>
            <a:r>
              <a:rPr kumimoji="0" lang="en-US" altLang="en-US" sz="14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(534, 11)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err="1">
                <a:solidFill>
                  <a:srgbClr val="000000"/>
                </a:solidFill>
                <a:latin typeface="Calibri" panose="020F0502020204030204" pitchFamily="34" charset="0"/>
                <a:cs typeface="Calibri" panose="020F0502020204030204" pitchFamily="34" charset="0"/>
              </a:rPr>
              <a:t>Lland_sqm</a:t>
            </a:r>
            <a:r>
              <a:rPr lang="en-US" altLang="en-US" sz="1400" dirty="0">
                <a:solidFill>
                  <a:srgbClr val="000000"/>
                </a:solidFill>
                <a:latin typeface="Calibri" panose="020F0502020204030204" pitchFamily="34" charset="0"/>
                <a:cs typeface="Calibri" panose="020F0502020204030204" pitchFamily="34" charset="0"/>
              </a:rPr>
              <a:t>		48% missing</a:t>
            </a:r>
          </a:p>
          <a:p>
            <a:pPr lvl="0" defTabSz="914400" eaLnBrk="0" fontAlgn="base" hangingPunct="0">
              <a:spcBef>
                <a:spcPct val="0"/>
              </a:spcBef>
              <a:spcAft>
                <a:spcPct val="0"/>
              </a:spcAft>
            </a:pPr>
            <a:r>
              <a:rPr lang="en-US" altLang="en-US" sz="1400" b="1" dirty="0">
                <a:solidFill>
                  <a:srgbClr val="000000"/>
                </a:solidFill>
                <a:latin typeface="Calibri" panose="020F0502020204030204" pitchFamily="34" charset="0"/>
                <a:cs typeface="Calibri" panose="020F0502020204030204" pitchFamily="34" charset="0"/>
              </a:rPr>
              <a:t>Floorplan</a:t>
            </a:r>
            <a:r>
              <a:rPr lang="en-US" altLang="en-US" sz="1400" dirty="0">
                <a:solidFill>
                  <a:srgbClr val="000000"/>
                </a:solidFill>
                <a:latin typeface="Calibri" panose="020F0502020204030204" pitchFamily="34" charset="0"/>
                <a:cs typeface="Calibri" panose="020F0502020204030204" pitchFamily="34" charset="0"/>
              </a:rPr>
              <a:t> 		27% missing</a:t>
            </a:r>
          </a:p>
        </p:txBody>
      </p:sp>
      <p:pic>
        <p:nvPicPr>
          <p:cNvPr id="5" name="Picture 4">
            <a:extLst>
              <a:ext uri="{FF2B5EF4-FFF2-40B4-BE49-F238E27FC236}">
                <a16:creationId xmlns:a16="http://schemas.microsoft.com/office/drawing/2014/main" id="{30E186D6-EC28-40EF-9A97-3447A2CC0DE0}"/>
              </a:ext>
            </a:extLst>
          </p:cNvPr>
          <p:cNvPicPr>
            <a:picLocks noChangeAspect="1"/>
          </p:cNvPicPr>
          <p:nvPr/>
        </p:nvPicPr>
        <p:blipFill>
          <a:blip r:embed="rId2"/>
          <a:stretch>
            <a:fillRect/>
          </a:stretch>
        </p:blipFill>
        <p:spPr>
          <a:xfrm>
            <a:off x="4622067" y="868425"/>
            <a:ext cx="4438644" cy="1232470"/>
          </a:xfrm>
          <a:prstGeom prst="rect">
            <a:avLst/>
          </a:prstGeom>
        </p:spPr>
      </p:pic>
      <p:grpSp>
        <p:nvGrpSpPr>
          <p:cNvPr id="10" name="Group 9">
            <a:extLst>
              <a:ext uri="{FF2B5EF4-FFF2-40B4-BE49-F238E27FC236}">
                <a16:creationId xmlns:a16="http://schemas.microsoft.com/office/drawing/2014/main" id="{3800CF38-E572-424D-BF1C-73E835480C37}"/>
              </a:ext>
            </a:extLst>
          </p:cNvPr>
          <p:cNvGrpSpPr/>
          <p:nvPr/>
        </p:nvGrpSpPr>
        <p:grpSpPr>
          <a:xfrm>
            <a:off x="2656079" y="2594570"/>
            <a:ext cx="4301308" cy="3680288"/>
            <a:chOff x="2431713" y="2835870"/>
            <a:chExt cx="4301308" cy="3680288"/>
          </a:xfrm>
        </p:grpSpPr>
        <p:pic>
          <p:nvPicPr>
            <p:cNvPr id="6" name="Picture 5">
              <a:extLst>
                <a:ext uri="{FF2B5EF4-FFF2-40B4-BE49-F238E27FC236}">
                  <a16:creationId xmlns:a16="http://schemas.microsoft.com/office/drawing/2014/main" id="{C950C9F9-A26D-401C-857B-2B671E550CCD}"/>
                </a:ext>
              </a:extLst>
            </p:cNvPr>
            <p:cNvPicPr>
              <a:picLocks noChangeAspect="1"/>
            </p:cNvPicPr>
            <p:nvPr/>
          </p:nvPicPr>
          <p:blipFill>
            <a:blip r:embed="rId3"/>
            <a:stretch>
              <a:fillRect/>
            </a:stretch>
          </p:blipFill>
          <p:spPr>
            <a:xfrm>
              <a:off x="2431713" y="3352800"/>
              <a:ext cx="4301308" cy="3163358"/>
            </a:xfrm>
            <a:prstGeom prst="rect">
              <a:avLst/>
            </a:prstGeom>
          </p:spPr>
        </p:pic>
        <p:sp>
          <p:nvSpPr>
            <p:cNvPr id="7" name="Rectangle 6">
              <a:extLst>
                <a:ext uri="{FF2B5EF4-FFF2-40B4-BE49-F238E27FC236}">
                  <a16:creationId xmlns:a16="http://schemas.microsoft.com/office/drawing/2014/main" id="{6332BC38-8D39-4896-85C6-598AA74BA5F1}"/>
                </a:ext>
              </a:extLst>
            </p:cNvPr>
            <p:cNvSpPr/>
            <p:nvPr/>
          </p:nvSpPr>
          <p:spPr>
            <a:xfrm>
              <a:off x="3022602" y="2835870"/>
              <a:ext cx="3128432" cy="369332"/>
            </a:xfrm>
            <a:prstGeom prst="rect">
              <a:avLst/>
            </a:prstGeom>
          </p:spPr>
          <p:txBody>
            <a:bodyPr wrap="square">
              <a:spAutoFit/>
            </a:bodyPr>
            <a:lstStyle/>
            <a:p>
              <a:r>
                <a:rPr lang="en-AU" b="1" u="sng" dirty="0"/>
                <a:t>Street Cleaning Required</a:t>
              </a:r>
              <a:endParaRPr lang="en-GB" b="1" u="sng" dirty="0"/>
            </a:p>
          </p:txBody>
        </p:sp>
      </p:grpSp>
      <p:sp>
        <p:nvSpPr>
          <p:cNvPr id="8" name="Rectangle 7">
            <a:extLst>
              <a:ext uri="{FF2B5EF4-FFF2-40B4-BE49-F238E27FC236}">
                <a16:creationId xmlns:a16="http://schemas.microsoft.com/office/drawing/2014/main" id="{92A41427-334E-4039-A2E4-E7A692A146FA}"/>
              </a:ext>
            </a:extLst>
          </p:cNvPr>
          <p:cNvSpPr/>
          <p:nvPr/>
        </p:nvSpPr>
        <p:spPr>
          <a:xfrm>
            <a:off x="1192690" y="738777"/>
            <a:ext cx="2807810" cy="369332"/>
          </a:xfrm>
          <a:prstGeom prst="rect">
            <a:avLst/>
          </a:prstGeom>
        </p:spPr>
        <p:txBody>
          <a:bodyPr wrap="square">
            <a:spAutoFit/>
          </a:bodyPr>
          <a:lstStyle/>
          <a:p>
            <a:r>
              <a:rPr lang="en-AU" b="1" u="sng" dirty="0"/>
              <a:t>Shape &amp; Warnings</a:t>
            </a:r>
            <a:endParaRPr lang="en-GB" b="1" u="sng" dirty="0"/>
          </a:p>
        </p:txBody>
      </p:sp>
      <p:sp>
        <p:nvSpPr>
          <p:cNvPr id="9" name="Rectangle 8">
            <a:extLst>
              <a:ext uri="{FF2B5EF4-FFF2-40B4-BE49-F238E27FC236}">
                <a16:creationId xmlns:a16="http://schemas.microsoft.com/office/drawing/2014/main" id="{637A020D-48A4-4C1C-8C66-F527DBC88D41}"/>
              </a:ext>
            </a:extLst>
          </p:cNvPr>
          <p:cNvSpPr/>
          <p:nvPr/>
        </p:nvSpPr>
        <p:spPr>
          <a:xfrm>
            <a:off x="2899763" y="401511"/>
            <a:ext cx="4169903" cy="430887"/>
          </a:xfrm>
          <a:prstGeom prst="rect">
            <a:avLst/>
          </a:prstGeom>
        </p:spPr>
        <p:txBody>
          <a:bodyPr wrap="square">
            <a:spAutoFit/>
          </a:bodyPr>
          <a:lstStyle/>
          <a:p>
            <a:r>
              <a:rPr lang="en-AU" sz="2200" b="1" u="sng" dirty="0"/>
              <a:t>Investigate Client’s Data</a:t>
            </a:r>
            <a:r>
              <a:rPr lang="en-AU" sz="1400" dirty="0"/>
              <a:t> </a:t>
            </a:r>
            <a:r>
              <a:rPr lang="en-AU" sz="1400" dirty="0" err="1"/>
              <a:t>cont</a:t>
            </a:r>
            <a:endParaRPr lang="en-GB" sz="1400" dirty="0"/>
          </a:p>
        </p:txBody>
      </p:sp>
    </p:spTree>
    <p:extLst>
      <p:ext uri="{BB962C8B-B14F-4D97-AF65-F5344CB8AC3E}">
        <p14:creationId xmlns:p14="http://schemas.microsoft.com/office/powerpoint/2010/main" val="2380637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510DAFB-E63A-445D-953E-936D14893388}"/>
              </a:ext>
            </a:extLst>
          </p:cNvPr>
          <p:cNvSpPr txBox="1">
            <a:spLocks/>
          </p:cNvSpPr>
          <p:nvPr/>
        </p:nvSpPr>
        <p:spPr>
          <a:xfrm>
            <a:off x="991389" y="364064"/>
            <a:ext cx="9405678" cy="63288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AU" b="1" dirty="0"/>
              <a:t>My File Details</a:t>
            </a:r>
            <a:endParaRPr lang="en-AU" sz="1100" b="1" dirty="0"/>
          </a:p>
          <a:p>
            <a:endParaRPr lang="en-AU" sz="1100" b="1" dirty="0"/>
          </a:p>
          <a:p>
            <a:pPr marL="1257300" lvl="2" indent="-342900" algn="l">
              <a:buFont typeface="Arial" panose="020B0604020202020204" pitchFamily="34" charset="0"/>
              <a:buChar char="•"/>
            </a:pPr>
            <a:r>
              <a:rPr lang="en-AU" dirty="0"/>
              <a:t>Path </a:t>
            </a:r>
            <a:r>
              <a:rPr lang="en-GB" dirty="0"/>
              <a:t>C:\Users\sergi\Downloads\Sellable Scrapping\Datasets</a:t>
            </a:r>
          </a:p>
          <a:p>
            <a:pPr marL="1714500" lvl="3" indent="-342900" algn="l">
              <a:buFont typeface="Courier New" panose="02070309020205020404" pitchFamily="49" charset="0"/>
              <a:buChar char="o"/>
            </a:pPr>
            <a:r>
              <a:rPr lang="en-GB" dirty="0"/>
              <a:t>Street_Abbreviations_on_file.csv</a:t>
            </a:r>
          </a:p>
          <a:p>
            <a:pPr marL="2171700" lvl="4" indent="-342900" algn="l">
              <a:buFont typeface="Courier New" panose="02070309020205020404" pitchFamily="49" charset="0"/>
              <a:buChar char="o"/>
            </a:pPr>
            <a:r>
              <a:rPr lang="en-AU" dirty="0"/>
              <a:t>80 records </a:t>
            </a:r>
          </a:p>
          <a:p>
            <a:pPr marL="2171700" lvl="4" indent="-342900" algn="l">
              <a:buFont typeface="Courier New" panose="02070309020205020404" pitchFamily="49" charset="0"/>
              <a:buChar char="o"/>
            </a:pPr>
            <a:r>
              <a:rPr lang="en-AU" dirty="0"/>
              <a:t>File contains</a:t>
            </a:r>
          </a:p>
          <a:p>
            <a:pPr marL="2628900" lvl="5" indent="-342900" algn="l">
              <a:buFont typeface="Courier New" panose="02070309020205020404" pitchFamily="49" charset="0"/>
              <a:buChar char="o"/>
            </a:pPr>
            <a:r>
              <a:rPr lang="en-AU" dirty="0"/>
              <a:t>Abbreviation</a:t>
            </a:r>
          </a:p>
          <a:p>
            <a:pPr marL="2628900" lvl="5" indent="-342900" algn="l">
              <a:buFont typeface="Courier New" panose="02070309020205020404" pitchFamily="49" charset="0"/>
              <a:buChar char="o"/>
            </a:pPr>
            <a:r>
              <a:rPr lang="en-AU" dirty="0"/>
              <a:t>List of combinations</a:t>
            </a:r>
          </a:p>
          <a:p>
            <a:pPr marL="2628900" lvl="5" indent="-342900" algn="l">
              <a:buFont typeface="Courier New" panose="02070309020205020404" pitchFamily="49" charset="0"/>
              <a:buChar char="o"/>
            </a:pPr>
            <a:r>
              <a:rPr lang="en-AU" dirty="0"/>
              <a:t>Full Street Type</a:t>
            </a:r>
          </a:p>
          <a:p>
            <a:pPr marL="2171700" lvl="4" indent="-342900" algn="l">
              <a:buFont typeface="Courier New" panose="02070309020205020404" pitchFamily="49" charset="0"/>
              <a:buChar char="o"/>
            </a:pPr>
            <a:endParaRPr lang="en-AU" dirty="0"/>
          </a:p>
          <a:p>
            <a:pPr marL="1714500" lvl="3" indent="-342900" algn="l">
              <a:buFont typeface="Courier New" panose="02070309020205020404" pitchFamily="49" charset="0"/>
              <a:buChar char="o"/>
            </a:pPr>
            <a:r>
              <a:rPr lang="en-AU" dirty="0"/>
              <a:t>Modified_Sample_Data.csv</a:t>
            </a:r>
          </a:p>
          <a:p>
            <a:pPr marL="2171700" lvl="4" indent="-342900" algn="l">
              <a:buFont typeface="Courier New" panose="02070309020205020404" pitchFamily="49" charset="0"/>
              <a:buChar char="o"/>
            </a:pPr>
            <a:r>
              <a:rPr lang="en-AU" dirty="0"/>
              <a:t>100 records </a:t>
            </a:r>
          </a:p>
          <a:p>
            <a:pPr marL="2171700" lvl="4" indent="-342900" algn="l">
              <a:buFont typeface="Courier New" panose="02070309020205020404" pitchFamily="49" charset="0"/>
              <a:buChar char="o"/>
            </a:pPr>
            <a:r>
              <a:rPr lang="en-AU" dirty="0"/>
              <a:t>File contains</a:t>
            </a:r>
          </a:p>
          <a:p>
            <a:pPr marL="2628900" lvl="5" indent="-342900" algn="l">
              <a:buFont typeface="Courier New" panose="02070309020205020404" pitchFamily="49" charset="0"/>
              <a:buChar char="o"/>
            </a:pPr>
            <a:r>
              <a:rPr lang="en-AU" dirty="0"/>
              <a:t>Id</a:t>
            </a:r>
          </a:p>
          <a:p>
            <a:pPr marL="2628900" lvl="5" indent="-342900" algn="l">
              <a:buFont typeface="Courier New" panose="02070309020205020404" pitchFamily="49" charset="0"/>
              <a:buChar char="o"/>
            </a:pPr>
            <a:r>
              <a:rPr lang="en-AU" dirty="0"/>
              <a:t>Modified Address to access URL</a:t>
            </a:r>
          </a:p>
          <a:p>
            <a:pPr lvl="4" algn="l"/>
            <a:endParaRPr lang="en-GB" dirty="0"/>
          </a:p>
          <a:p>
            <a:pPr marL="1714500" lvl="3" indent="-342900" algn="l">
              <a:buFont typeface="Courier New" panose="02070309020205020404" pitchFamily="49" charset="0"/>
              <a:buChar char="o"/>
            </a:pPr>
            <a:r>
              <a:rPr lang="en-AU" dirty="0"/>
              <a:t>Scrapped_data.csv</a:t>
            </a:r>
          </a:p>
          <a:p>
            <a:pPr marL="2171700" lvl="4" indent="-342900" algn="l">
              <a:buFont typeface="Courier New" panose="02070309020205020404" pitchFamily="49" charset="0"/>
              <a:buChar char="o"/>
            </a:pPr>
            <a:r>
              <a:rPr lang="en-AU" dirty="0"/>
              <a:t>Expandable – Not known changes  </a:t>
            </a:r>
          </a:p>
          <a:p>
            <a:pPr marL="2171700" lvl="4" indent="-342900" algn="l">
              <a:buFont typeface="Courier New" panose="02070309020205020404" pitchFamily="49" charset="0"/>
              <a:buChar char="o"/>
            </a:pPr>
            <a:r>
              <a:rPr lang="en-AU" dirty="0"/>
              <a:t>File contains</a:t>
            </a:r>
            <a:endParaRPr lang="en-GB" dirty="0"/>
          </a:p>
          <a:p>
            <a:pPr lvl="3" algn="l"/>
            <a:endParaRPr lang="en-GB" dirty="0"/>
          </a:p>
          <a:p>
            <a:pPr algn="l"/>
            <a:endParaRPr lang="en-AU" dirty="0"/>
          </a:p>
          <a:p>
            <a:pPr algn="l"/>
            <a:endParaRPr lang="en-AU" dirty="0"/>
          </a:p>
          <a:p>
            <a:pPr algn="l"/>
            <a:endParaRPr lang="en-AU" dirty="0"/>
          </a:p>
          <a:p>
            <a:pPr algn="l"/>
            <a:endParaRPr lang="en-AU" dirty="0"/>
          </a:p>
          <a:p>
            <a:endParaRPr lang="en-GB" dirty="0"/>
          </a:p>
        </p:txBody>
      </p:sp>
    </p:spTree>
    <p:extLst>
      <p:ext uri="{BB962C8B-B14F-4D97-AF65-F5344CB8AC3E}">
        <p14:creationId xmlns:p14="http://schemas.microsoft.com/office/powerpoint/2010/main" val="2869104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6B5B6F-B2B8-4C0D-B212-91CFFE7791D0}"/>
              </a:ext>
            </a:extLst>
          </p:cNvPr>
          <p:cNvSpPr/>
          <p:nvPr/>
        </p:nvSpPr>
        <p:spPr>
          <a:xfrm>
            <a:off x="3683000" y="366243"/>
            <a:ext cx="1667933" cy="369332"/>
          </a:xfrm>
          <a:prstGeom prst="rect">
            <a:avLst/>
          </a:prstGeom>
        </p:spPr>
        <p:txBody>
          <a:bodyPr wrap="square">
            <a:spAutoFit/>
          </a:bodyPr>
          <a:lstStyle/>
          <a:p>
            <a:r>
              <a:rPr lang="en-AU" b="1" u="sng" dirty="0"/>
              <a:t>Nulls &amp; Zeros</a:t>
            </a:r>
            <a:endParaRPr lang="en-GB" b="1" u="sng" dirty="0"/>
          </a:p>
        </p:txBody>
      </p:sp>
      <p:pic>
        <p:nvPicPr>
          <p:cNvPr id="4" name="Picture 3">
            <a:extLst>
              <a:ext uri="{FF2B5EF4-FFF2-40B4-BE49-F238E27FC236}">
                <a16:creationId xmlns:a16="http://schemas.microsoft.com/office/drawing/2014/main" id="{51430AF9-0907-419B-8B72-51D470A1C19A}"/>
              </a:ext>
            </a:extLst>
          </p:cNvPr>
          <p:cNvPicPr>
            <a:picLocks noChangeAspect="1"/>
          </p:cNvPicPr>
          <p:nvPr/>
        </p:nvPicPr>
        <p:blipFill>
          <a:blip r:embed="rId2"/>
          <a:stretch>
            <a:fillRect/>
          </a:stretch>
        </p:blipFill>
        <p:spPr>
          <a:xfrm>
            <a:off x="194735" y="1020232"/>
            <a:ext cx="9728200" cy="3443007"/>
          </a:xfrm>
          <a:prstGeom prst="rect">
            <a:avLst/>
          </a:prstGeom>
        </p:spPr>
      </p:pic>
    </p:spTree>
    <p:extLst>
      <p:ext uri="{BB962C8B-B14F-4D97-AF65-F5344CB8AC3E}">
        <p14:creationId xmlns:p14="http://schemas.microsoft.com/office/powerpoint/2010/main" val="1354466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859398-65FB-450F-8ED2-75DFB0075ABD}"/>
              </a:ext>
            </a:extLst>
          </p:cNvPr>
          <p:cNvPicPr>
            <a:picLocks noChangeAspect="1"/>
          </p:cNvPicPr>
          <p:nvPr/>
        </p:nvPicPr>
        <p:blipFill>
          <a:blip r:embed="rId2"/>
          <a:stretch>
            <a:fillRect/>
          </a:stretch>
        </p:blipFill>
        <p:spPr>
          <a:xfrm>
            <a:off x="6868280" y="3110593"/>
            <a:ext cx="3054653" cy="1578237"/>
          </a:xfrm>
          <a:prstGeom prst="rect">
            <a:avLst/>
          </a:prstGeom>
        </p:spPr>
      </p:pic>
      <p:pic>
        <p:nvPicPr>
          <p:cNvPr id="7" name="Picture 6">
            <a:extLst>
              <a:ext uri="{FF2B5EF4-FFF2-40B4-BE49-F238E27FC236}">
                <a16:creationId xmlns:a16="http://schemas.microsoft.com/office/drawing/2014/main" id="{791DC742-E69F-47A3-841E-45F41680BC2B}"/>
              </a:ext>
            </a:extLst>
          </p:cNvPr>
          <p:cNvPicPr>
            <a:picLocks noChangeAspect="1"/>
          </p:cNvPicPr>
          <p:nvPr/>
        </p:nvPicPr>
        <p:blipFill>
          <a:blip r:embed="rId3"/>
          <a:stretch>
            <a:fillRect/>
          </a:stretch>
        </p:blipFill>
        <p:spPr>
          <a:xfrm>
            <a:off x="2727330" y="1643791"/>
            <a:ext cx="4091363" cy="3464565"/>
          </a:xfrm>
          <a:prstGeom prst="rect">
            <a:avLst/>
          </a:prstGeom>
        </p:spPr>
      </p:pic>
      <p:sp>
        <p:nvSpPr>
          <p:cNvPr id="4" name="TextBox 3">
            <a:extLst>
              <a:ext uri="{FF2B5EF4-FFF2-40B4-BE49-F238E27FC236}">
                <a16:creationId xmlns:a16="http://schemas.microsoft.com/office/drawing/2014/main" id="{1824635C-79FE-40A7-821A-F160FEF870D4}"/>
              </a:ext>
            </a:extLst>
          </p:cNvPr>
          <p:cNvSpPr txBox="1"/>
          <p:nvPr/>
        </p:nvSpPr>
        <p:spPr>
          <a:xfrm>
            <a:off x="525304" y="207313"/>
            <a:ext cx="8995213" cy="1569660"/>
          </a:xfrm>
          <a:prstGeom prst="rect">
            <a:avLst/>
          </a:prstGeom>
          <a:noFill/>
        </p:spPr>
        <p:txBody>
          <a:bodyPr wrap="square" rtlCol="0">
            <a:spAutoFit/>
          </a:bodyPr>
          <a:lstStyle/>
          <a:p>
            <a:r>
              <a:rPr lang="en-AU" sz="2000" dirty="0"/>
              <a:t>Yet To Do</a:t>
            </a:r>
          </a:p>
          <a:p>
            <a:r>
              <a:rPr lang="en-AU" sz="2000" dirty="0"/>
              <a:t>Create </a:t>
            </a:r>
            <a:r>
              <a:rPr lang="en-GB" sz="2000" dirty="0"/>
              <a:t>statistical correlation graphs showing the price vs predictors.</a:t>
            </a:r>
          </a:p>
          <a:p>
            <a:r>
              <a:rPr lang="en-AU" sz="2000" dirty="0"/>
              <a:t>Demonstrate using graphs the </a:t>
            </a:r>
            <a:r>
              <a:rPr lang="en-GB" sz="2000" dirty="0"/>
              <a:t>predictable algorithm model that would automate an estimated home price.</a:t>
            </a:r>
          </a:p>
          <a:p>
            <a:pPr marL="1260000"/>
            <a:endParaRPr lang="en-GB" sz="1600" dirty="0"/>
          </a:p>
        </p:txBody>
      </p:sp>
      <p:pic>
        <p:nvPicPr>
          <p:cNvPr id="6" name="Picture 5">
            <a:extLst>
              <a:ext uri="{FF2B5EF4-FFF2-40B4-BE49-F238E27FC236}">
                <a16:creationId xmlns:a16="http://schemas.microsoft.com/office/drawing/2014/main" id="{3A2A9CA7-4AE0-4F38-A3A6-F7D8BC9BD363}"/>
              </a:ext>
            </a:extLst>
          </p:cNvPr>
          <p:cNvPicPr>
            <a:picLocks noChangeAspect="1"/>
          </p:cNvPicPr>
          <p:nvPr/>
        </p:nvPicPr>
        <p:blipFill>
          <a:blip r:embed="rId4"/>
          <a:stretch>
            <a:fillRect/>
          </a:stretch>
        </p:blipFill>
        <p:spPr>
          <a:xfrm rot="16200000">
            <a:off x="-331035" y="2325751"/>
            <a:ext cx="3651271" cy="2287351"/>
          </a:xfrm>
          <a:prstGeom prst="rect">
            <a:avLst/>
          </a:prstGeom>
        </p:spPr>
      </p:pic>
      <p:pic>
        <p:nvPicPr>
          <p:cNvPr id="8" name="Picture 7">
            <a:extLst>
              <a:ext uri="{FF2B5EF4-FFF2-40B4-BE49-F238E27FC236}">
                <a16:creationId xmlns:a16="http://schemas.microsoft.com/office/drawing/2014/main" id="{E2061157-4BF5-4552-B640-2F08B278DF5C}"/>
              </a:ext>
            </a:extLst>
          </p:cNvPr>
          <p:cNvPicPr>
            <a:picLocks noChangeAspect="1"/>
          </p:cNvPicPr>
          <p:nvPr/>
        </p:nvPicPr>
        <p:blipFill>
          <a:blip r:embed="rId5"/>
          <a:stretch>
            <a:fillRect/>
          </a:stretch>
        </p:blipFill>
        <p:spPr>
          <a:xfrm>
            <a:off x="6868280" y="1643791"/>
            <a:ext cx="2940103" cy="1212774"/>
          </a:xfrm>
          <a:prstGeom prst="rect">
            <a:avLst/>
          </a:prstGeom>
        </p:spPr>
      </p:pic>
    </p:spTree>
    <p:extLst>
      <p:ext uri="{BB962C8B-B14F-4D97-AF65-F5344CB8AC3E}">
        <p14:creationId xmlns:p14="http://schemas.microsoft.com/office/powerpoint/2010/main" val="2952729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78900B-709C-4A46-86A4-2CBF23ED8A91}"/>
              </a:ext>
            </a:extLst>
          </p:cNvPr>
          <p:cNvPicPr>
            <a:picLocks noChangeAspect="1"/>
          </p:cNvPicPr>
          <p:nvPr/>
        </p:nvPicPr>
        <p:blipFill>
          <a:blip r:embed="rId2"/>
          <a:stretch>
            <a:fillRect/>
          </a:stretch>
        </p:blipFill>
        <p:spPr>
          <a:xfrm>
            <a:off x="309899" y="3814076"/>
            <a:ext cx="3257843" cy="2180870"/>
          </a:xfrm>
          <a:prstGeom prst="rect">
            <a:avLst/>
          </a:prstGeom>
        </p:spPr>
      </p:pic>
      <p:pic>
        <p:nvPicPr>
          <p:cNvPr id="8" name="Picture 7">
            <a:extLst>
              <a:ext uri="{FF2B5EF4-FFF2-40B4-BE49-F238E27FC236}">
                <a16:creationId xmlns:a16="http://schemas.microsoft.com/office/drawing/2014/main" id="{360741D8-A778-4F38-99B9-94F7EA6B2479}"/>
              </a:ext>
            </a:extLst>
          </p:cNvPr>
          <p:cNvPicPr>
            <a:picLocks noChangeAspect="1"/>
          </p:cNvPicPr>
          <p:nvPr/>
        </p:nvPicPr>
        <p:blipFill>
          <a:blip r:embed="rId3"/>
          <a:stretch>
            <a:fillRect/>
          </a:stretch>
        </p:blipFill>
        <p:spPr>
          <a:xfrm>
            <a:off x="3913082" y="670820"/>
            <a:ext cx="5553647" cy="2546358"/>
          </a:xfrm>
          <a:prstGeom prst="rect">
            <a:avLst/>
          </a:prstGeom>
        </p:spPr>
      </p:pic>
      <p:pic>
        <p:nvPicPr>
          <p:cNvPr id="10" name="Picture 9">
            <a:extLst>
              <a:ext uri="{FF2B5EF4-FFF2-40B4-BE49-F238E27FC236}">
                <a16:creationId xmlns:a16="http://schemas.microsoft.com/office/drawing/2014/main" id="{83DED03C-5F7D-4762-B7D7-54C50FD646DE}"/>
              </a:ext>
            </a:extLst>
          </p:cNvPr>
          <p:cNvPicPr>
            <a:picLocks noChangeAspect="1"/>
          </p:cNvPicPr>
          <p:nvPr/>
        </p:nvPicPr>
        <p:blipFill>
          <a:blip r:embed="rId4"/>
          <a:stretch>
            <a:fillRect/>
          </a:stretch>
        </p:blipFill>
        <p:spPr>
          <a:xfrm>
            <a:off x="655239" y="670819"/>
            <a:ext cx="2936150" cy="2546358"/>
          </a:xfrm>
          <a:prstGeom prst="rect">
            <a:avLst/>
          </a:prstGeom>
        </p:spPr>
      </p:pic>
      <p:pic>
        <p:nvPicPr>
          <p:cNvPr id="11" name="Picture 10">
            <a:extLst>
              <a:ext uri="{FF2B5EF4-FFF2-40B4-BE49-F238E27FC236}">
                <a16:creationId xmlns:a16="http://schemas.microsoft.com/office/drawing/2014/main" id="{1B10143C-FE1E-476E-A3DF-1CB351C86A4C}"/>
              </a:ext>
            </a:extLst>
          </p:cNvPr>
          <p:cNvPicPr>
            <a:picLocks noChangeAspect="1"/>
          </p:cNvPicPr>
          <p:nvPr/>
        </p:nvPicPr>
        <p:blipFill>
          <a:blip r:embed="rId5"/>
          <a:stretch>
            <a:fillRect/>
          </a:stretch>
        </p:blipFill>
        <p:spPr>
          <a:xfrm>
            <a:off x="3673479" y="3814076"/>
            <a:ext cx="2930647" cy="2078181"/>
          </a:xfrm>
          <a:prstGeom prst="rect">
            <a:avLst/>
          </a:prstGeom>
        </p:spPr>
      </p:pic>
      <p:pic>
        <p:nvPicPr>
          <p:cNvPr id="12" name="Picture 11">
            <a:extLst>
              <a:ext uri="{FF2B5EF4-FFF2-40B4-BE49-F238E27FC236}">
                <a16:creationId xmlns:a16="http://schemas.microsoft.com/office/drawing/2014/main" id="{7CA90EDE-CB00-4879-82D7-560B4EE969B9}"/>
              </a:ext>
            </a:extLst>
          </p:cNvPr>
          <p:cNvPicPr>
            <a:picLocks noChangeAspect="1"/>
          </p:cNvPicPr>
          <p:nvPr/>
        </p:nvPicPr>
        <p:blipFill>
          <a:blip r:embed="rId6"/>
          <a:stretch>
            <a:fillRect/>
          </a:stretch>
        </p:blipFill>
        <p:spPr>
          <a:xfrm>
            <a:off x="6640208" y="3640822"/>
            <a:ext cx="3768830" cy="2231240"/>
          </a:xfrm>
          <a:prstGeom prst="rect">
            <a:avLst/>
          </a:prstGeom>
        </p:spPr>
      </p:pic>
      <p:sp>
        <p:nvSpPr>
          <p:cNvPr id="13" name="Rectangle 12">
            <a:extLst>
              <a:ext uri="{FF2B5EF4-FFF2-40B4-BE49-F238E27FC236}">
                <a16:creationId xmlns:a16="http://schemas.microsoft.com/office/drawing/2014/main" id="{3539305F-B6E1-4E92-94C3-119A470A63D5}"/>
              </a:ext>
            </a:extLst>
          </p:cNvPr>
          <p:cNvSpPr/>
          <p:nvPr/>
        </p:nvSpPr>
        <p:spPr>
          <a:xfrm>
            <a:off x="1622815" y="187704"/>
            <a:ext cx="1069524" cy="369332"/>
          </a:xfrm>
          <a:prstGeom prst="rect">
            <a:avLst/>
          </a:prstGeom>
        </p:spPr>
        <p:txBody>
          <a:bodyPr wrap="none">
            <a:spAutoFit/>
          </a:bodyPr>
          <a:lstStyle/>
          <a:p>
            <a:r>
              <a:rPr lang="en-AU" b="1" u="sng" dirty="0"/>
              <a:t>Mapping</a:t>
            </a:r>
            <a:endParaRPr lang="en-GB" dirty="0"/>
          </a:p>
        </p:txBody>
      </p:sp>
      <p:sp>
        <p:nvSpPr>
          <p:cNvPr id="14" name="Rectangle 13">
            <a:extLst>
              <a:ext uri="{FF2B5EF4-FFF2-40B4-BE49-F238E27FC236}">
                <a16:creationId xmlns:a16="http://schemas.microsoft.com/office/drawing/2014/main" id="{630CEBDC-E2A6-468E-BB5A-505F7018DB52}"/>
              </a:ext>
            </a:extLst>
          </p:cNvPr>
          <p:cNvSpPr/>
          <p:nvPr/>
        </p:nvSpPr>
        <p:spPr>
          <a:xfrm>
            <a:off x="6013892" y="220207"/>
            <a:ext cx="2066591" cy="369332"/>
          </a:xfrm>
          <a:prstGeom prst="rect">
            <a:avLst/>
          </a:prstGeom>
        </p:spPr>
        <p:txBody>
          <a:bodyPr wrap="none">
            <a:spAutoFit/>
          </a:bodyPr>
          <a:lstStyle/>
          <a:p>
            <a:r>
              <a:rPr lang="en-AU" b="1" u="sng" dirty="0"/>
              <a:t>Property location</a:t>
            </a:r>
            <a:endParaRPr lang="en-GB" dirty="0"/>
          </a:p>
        </p:txBody>
      </p:sp>
      <p:sp>
        <p:nvSpPr>
          <p:cNvPr id="15" name="Rectangle 14">
            <a:extLst>
              <a:ext uri="{FF2B5EF4-FFF2-40B4-BE49-F238E27FC236}">
                <a16:creationId xmlns:a16="http://schemas.microsoft.com/office/drawing/2014/main" id="{7460B995-C910-47D5-8593-6B233D0D346F}"/>
              </a:ext>
            </a:extLst>
          </p:cNvPr>
          <p:cNvSpPr/>
          <p:nvPr/>
        </p:nvSpPr>
        <p:spPr>
          <a:xfrm>
            <a:off x="1471230" y="3330960"/>
            <a:ext cx="1138453" cy="369332"/>
          </a:xfrm>
          <a:prstGeom prst="rect">
            <a:avLst/>
          </a:prstGeom>
        </p:spPr>
        <p:txBody>
          <a:bodyPr wrap="none">
            <a:spAutoFit/>
          </a:bodyPr>
          <a:lstStyle/>
          <a:p>
            <a:r>
              <a:rPr lang="en-AU" b="1" u="sng" dirty="0"/>
              <a:t>Bar Plots</a:t>
            </a:r>
            <a:endParaRPr lang="en-GB" dirty="0"/>
          </a:p>
        </p:txBody>
      </p:sp>
      <p:sp>
        <p:nvSpPr>
          <p:cNvPr id="16" name="Rectangle 15">
            <a:extLst>
              <a:ext uri="{FF2B5EF4-FFF2-40B4-BE49-F238E27FC236}">
                <a16:creationId xmlns:a16="http://schemas.microsoft.com/office/drawing/2014/main" id="{FAE10CAF-04B1-4C62-8AD5-391C1242099F}"/>
              </a:ext>
            </a:extLst>
          </p:cNvPr>
          <p:cNvSpPr/>
          <p:nvPr/>
        </p:nvSpPr>
        <p:spPr>
          <a:xfrm>
            <a:off x="4478482" y="3330960"/>
            <a:ext cx="1360437" cy="369332"/>
          </a:xfrm>
          <a:prstGeom prst="rect">
            <a:avLst/>
          </a:prstGeom>
        </p:spPr>
        <p:txBody>
          <a:bodyPr wrap="none">
            <a:spAutoFit/>
          </a:bodyPr>
          <a:lstStyle/>
          <a:p>
            <a:r>
              <a:rPr lang="en-AU" b="1" u="sng" dirty="0"/>
              <a:t>Histograms</a:t>
            </a:r>
            <a:endParaRPr lang="en-GB" dirty="0"/>
          </a:p>
        </p:txBody>
      </p:sp>
      <p:sp>
        <p:nvSpPr>
          <p:cNvPr id="17" name="Rectangle 16">
            <a:extLst>
              <a:ext uri="{FF2B5EF4-FFF2-40B4-BE49-F238E27FC236}">
                <a16:creationId xmlns:a16="http://schemas.microsoft.com/office/drawing/2014/main" id="{34DE0C8A-D234-4DAE-ABAF-57C318060911}"/>
              </a:ext>
            </a:extLst>
          </p:cNvPr>
          <p:cNvSpPr/>
          <p:nvPr/>
        </p:nvSpPr>
        <p:spPr>
          <a:xfrm>
            <a:off x="7872029" y="3271490"/>
            <a:ext cx="1156086" cy="369332"/>
          </a:xfrm>
          <a:prstGeom prst="rect">
            <a:avLst/>
          </a:prstGeom>
        </p:spPr>
        <p:txBody>
          <a:bodyPr wrap="none">
            <a:spAutoFit/>
          </a:bodyPr>
          <a:lstStyle/>
          <a:p>
            <a:r>
              <a:rPr lang="en-AU" b="1" u="sng" dirty="0"/>
              <a:t>Statistics</a:t>
            </a:r>
            <a:endParaRPr lang="en-GB" dirty="0"/>
          </a:p>
        </p:txBody>
      </p:sp>
    </p:spTree>
    <p:extLst>
      <p:ext uri="{BB962C8B-B14F-4D97-AF65-F5344CB8AC3E}">
        <p14:creationId xmlns:p14="http://schemas.microsoft.com/office/powerpoint/2010/main" val="2483478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4F6BC43-EA8D-4D57-B1C6-9BC43D4FA803}"/>
              </a:ext>
            </a:extLst>
          </p:cNvPr>
          <p:cNvGrpSpPr/>
          <p:nvPr/>
        </p:nvGrpSpPr>
        <p:grpSpPr>
          <a:xfrm>
            <a:off x="2919685" y="346751"/>
            <a:ext cx="5651403" cy="6164497"/>
            <a:chOff x="2073018" y="481547"/>
            <a:chExt cx="5651403" cy="6164497"/>
          </a:xfrm>
        </p:grpSpPr>
        <p:pic>
          <p:nvPicPr>
            <p:cNvPr id="7" name="Picture 6">
              <a:extLst>
                <a:ext uri="{FF2B5EF4-FFF2-40B4-BE49-F238E27FC236}">
                  <a16:creationId xmlns:a16="http://schemas.microsoft.com/office/drawing/2014/main" id="{6AD2524E-B1D8-4158-87BD-3E8226622AE1}"/>
                </a:ext>
              </a:extLst>
            </p:cNvPr>
            <p:cNvPicPr>
              <a:picLocks noChangeAspect="1"/>
            </p:cNvPicPr>
            <p:nvPr/>
          </p:nvPicPr>
          <p:blipFill>
            <a:blip r:embed="rId2"/>
            <a:stretch>
              <a:fillRect/>
            </a:stretch>
          </p:blipFill>
          <p:spPr>
            <a:xfrm>
              <a:off x="2073018" y="481547"/>
              <a:ext cx="5651403" cy="2734948"/>
            </a:xfrm>
            <a:prstGeom prst="rect">
              <a:avLst/>
            </a:prstGeom>
          </p:spPr>
        </p:pic>
        <p:pic>
          <p:nvPicPr>
            <p:cNvPr id="9" name="Picture 8">
              <a:extLst>
                <a:ext uri="{FF2B5EF4-FFF2-40B4-BE49-F238E27FC236}">
                  <a16:creationId xmlns:a16="http://schemas.microsoft.com/office/drawing/2014/main" id="{2F20DE5B-9C64-42E9-BB0B-75D8A25D4CD6}"/>
                </a:ext>
              </a:extLst>
            </p:cNvPr>
            <p:cNvPicPr>
              <a:picLocks noChangeAspect="1"/>
            </p:cNvPicPr>
            <p:nvPr/>
          </p:nvPicPr>
          <p:blipFill>
            <a:blip r:embed="rId3"/>
            <a:stretch>
              <a:fillRect/>
            </a:stretch>
          </p:blipFill>
          <p:spPr>
            <a:xfrm>
              <a:off x="2106885" y="3586044"/>
              <a:ext cx="5617536" cy="3060000"/>
            </a:xfrm>
            <a:prstGeom prst="rect">
              <a:avLst/>
            </a:prstGeom>
          </p:spPr>
        </p:pic>
      </p:grpSp>
    </p:spTree>
    <p:extLst>
      <p:ext uri="{BB962C8B-B14F-4D97-AF65-F5344CB8AC3E}">
        <p14:creationId xmlns:p14="http://schemas.microsoft.com/office/powerpoint/2010/main" val="2596108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838F47-341C-4C4B-974D-81A35F5C5EE6}"/>
              </a:ext>
            </a:extLst>
          </p:cNvPr>
          <p:cNvSpPr txBox="1"/>
          <p:nvPr/>
        </p:nvSpPr>
        <p:spPr>
          <a:xfrm>
            <a:off x="544864" y="182864"/>
            <a:ext cx="9151686" cy="6432530"/>
          </a:xfrm>
          <a:prstGeom prst="rect">
            <a:avLst/>
          </a:prstGeom>
          <a:noFill/>
        </p:spPr>
        <p:txBody>
          <a:bodyPr wrap="square" rtlCol="0">
            <a:spAutoFit/>
          </a:bodyPr>
          <a:lstStyle/>
          <a:p>
            <a:r>
              <a:rPr lang="en-AU" dirty="0"/>
              <a:t>			                 </a:t>
            </a:r>
            <a:r>
              <a:rPr lang="en-AU" sz="3600" dirty="0"/>
              <a:t>1st</a:t>
            </a:r>
            <a:r>
              <a:rPr lang="en-AU" sz="3600" b="1" dirty="0"/>
              <a:t> </a:t>
            </a:r>
            <a:r>
              <a:rPr lang="en-AU" sz="3600" b="1" u="sng" dirty="0"/>
              <a:t>Concept Overview</a:t>
            </a:r>
            <a:endParaRPr lang="en-GB" sz="3600" b="1" u="sng" dirty="0"/>
          </a:p>
          <a:p>
            <a:r>
              <a:rPr lang="en-AU" dirty="0"/>
              <a:t> </a:t>
            </a:r>
          </a:p>
          <a:p>
            <a:r>
              <a:rPr lang="en-AU" sz="2000" b="1" u="sng" dirty="0"/>
              <a:t>Scope</a:t>
            </a:r>
            <a:r>
              <a:rPr lang="en-GB" sz="2000" dirty="0">
                <a:solidFill>
                  <a:srgbClr val="0F044E"/>
                </a:solidFill>
                <a:latin typeface="-apple-system"/>
              </a:rPr>
              <a:t> </a:t>
            </a:r>
            <a:r>
              <a:rPr lang="en-GB" sz="1000" dirty="0">
                <a:solidFill>
                  <a:srgbClr val="0F044E"/>
                </a:solidFill>
                <a:latin typeface="-apple-system"/>
              </a:rPr>
              <a:t>	</a:t>
            </a:r>
          </a:p>
          <a:p>
            <a:endParaRPr lang="en-AU" b="1" u="sng" dirty="0"/>
          </a:p>
          <a:p>
            <a:r>
              <a:rPr lang="en-AU" sz="1600" dirty="0"/>
              <a:t>	To develop an automated model that would predict, </a:t>
            </a:r>
            <a:r>
              <a:rPr lang="en-GB" sz="1600" dirty="0"/>
              <a:t>estimates of home prices.</a:t>
            </a:r>
          </a:p>
          <a:p>
            <a:pPr marL="1602900" indent="-342900">
              <a:buFont typeface="+mj-lt"/>
              <a:buAutoNum type="arabicPeriod"/>
            </a:pPr>
            <a:r>
              <a:rPr lang="en-GB" sz="1600" dirty="0"/>
              <a:t>By allowing the user to alter characteristics(Predictors), and see what affect it will have on the predicted estimate.</a:t>
            </a:r>
          </a:p>
          <a:p>
            <a:pPr marL="1260000"/>
            <a:endParaRPr lang="en-GB" sz="1600" dirty="0"/>
          </a:p>
          <a:p>
            <a:pPr marL="2060100" lvl="1" indent="-342900">
              <a:buFont typeface="+mj-lt"/>
              <a:buAutoNum type="alphaLcParenR"/>
            </a:pPr>
            <a:r>
              <a:rPr lang="en-AU" sz="1600" dirty="0"/>
              <a:t>Build a </a:t>
            </a:r>
            <a:r>
              <a:rPr lang="en-AU" sz="1600" b="1" dirty="0"/>
              <a:t>front end </a:t>
            </a:r>
            <a:r>
              <a:rPr lang="en-AU" sz="1600" dirty="0"/>
              <a:t>Data Entry screen </a:t>
            </a:r>
          </a:p>
          <a:p>
            <a:pPr marL="2460150" lvl="2" indent="-285750">
              <a:buFont typeface="Arial" panose="020B0604020202020204" pitchFamily="34" charset="0"/>
              <a:buChar char="•"/>
            </a:pPr>
            <a:r>
              <a:rPr lang="en-AU" sz="1600" dirty="0"/>
              <a:t>Enter the house address and check if  the house is </a:t>
            </a:r>
            <a:r>
              <a:rPr lang="en-AU" sz="1600" b="1" dirty="0"/>
              <a:t>FOUND</a:t>
            </a:r>
            <a:r>
              <a:rPr lang="en-AU" sz="1600" dirty="0"/>
              <a:t> in our files, if it does exist populate the screen with stored values otherwise notify that it’s </a:t>
            </a:r>
            <a:r>
              <a:rPr lang="en-AU" sz="1600" b="1" dirty="0"/>
              <a:t>NOT FOUND </a:t>
            </a:r>
            <a:r>
              <a:rPr lang="en-AU" sz="1600" dirty="0"/>
              <a:t>and load the simplest basic house in the street so the User can work from</a:t>
            </a:r>
          </a:p>
          <a:p>
            <a:pPr marL="2460150" lvl="2" indent="-285750">
              <a:buFont typeface="Arial" panose="020B0604020202020204" pitchFamily="34" charset="0"/>
              <a:buChar char="•"/>
            </a:pPr>
            <a:r>
              <a:rPr lang="en-AU" sz="1600" dirty="0"/>
              <a:t>Allow changes to be made to those predictors by using drop down lists</a:t>
            </a:r>
          </a:p>
          <a:p>
            <a:pPr marL="2460150" lvl="2" indent="-285750">
              <a:buFont typeface="Arial" panose="020B0604020202020204" pitchFamily="34" charset="0"/>
              <a:buChar char="•"/>
            </a:pPr>
            <a:r>
              <a:rPr lang="en-AU" sz="1600" dirty="0"/>
              <a:t>Capture all entered or selected criteria from Data Entry screen </a:t>
            </a:r>
          </a:p>
          <a:p>
            <a:pPr marL="2174400" lvl="2"/>
            <a:endParaRPr lang="en-AU" sz="1600" dirty="0"/>
          </a:p>
          <a:p>
            <a:pPr marL="2060100" lvl="1" indent="-342900">
              <a:buFont typeface="+mj-lt"/>
              <a:buAutoNum type="alphaLcParenR"/>
            </a:pPr>
            <a:r>
              <a:rPr lang="en-AU" sz="1600" dirty="0"/>
              <a:t>Build a </a:t>
            </a:r>
            <a:r>
              <a:rPr lang="en-AU" sz="1600" b="1" dirty="0"/>
              <a:t>back end </a:t>
            </a:r>
            <a:r>
              <a:rPr lang="en-AU" sz="1600" dirty="0"/>
              <a:t>program</a:t>
            </a:r>
          </a:p>
          <a:p>
            <a:pPr marL="2460150" lvl="2" indent="-285750">
              <a:buFont typeface="Arial" panose="020B0604020202020204" pitchFamily="34" charset="0"/>
              <a:buChar char="•"/>
            </a:pPr>
            <a:r>
              <a:rPr lang="en-AU" sz="1600" dirty="0"/>
              <a:t>Using the captured information calculate a </a:t>
            </a:r>
            <a:r>
              <a:rPr lang="en-AU" sz="1600" b="1" dirty="0"/>
              <a:t>guesstimated</a:t>
            </a:r>
            <a:r>
              <a:rPr lang="en-AU" sz="1600" dirty="0"/>
              <a:t> price</a:t>
            </a:r>
          </a:p>
          <a:p>
            <a:pPr marL="2460150" lvl="2" indent="-285750">
              <a:buFont typeface="Arial" panose="020B0604020202020204" pitchFamily="34" charset="0"/>
              <a:buChar char="•"/>
            </a:pPr>
            <a:r>
              <a:rPr lang="en-AU" sz="1600" dirty="0"/>
              <a:t>Do a predicted forecast using the guesstimate</a:t>
            </a:r>
          </a:p>
          <a:p>
            <a:pPr marL="2917350" lvl="3" indent="-285750">
              <a:buFont typeface="Arial" panose="020B0604020202020204" pitchFamily="34" charset="0"/>
              <a:buChar char="•"/>
            </a:pPr>
            <a:r>
              <a:rPr lang="en-AU" sz="1600" dirty="0"/>
              <a:t>Show Trends against other properties</a:t>
            </a:r>
          </a:p>
          <a:p>
            <a:pPr marL="2917350" lvl="3" indent="-285750">
              <a:buFont typeface="Arial" panose="020B0604020202020204" pitchFamily="34" charset="0"/>
              <a:buChar char="•"/>
            </a:pPr>
            <a:r>
              <a:rPr lang="en-AU" sz="1600" dirty="0"/>
              <a:t>By using Tableau show forecast for each </a:t>
            </a:r>
          </a:p>
          <a:p>
            <a:pPr marL="3088800" lvl="4"/>
            <a:r>
              <a:rPr lang="en-AU" sz="1600" dirty="0"/>
              <a:t>country </a:t>
            </a:r>
            <a:r>
              <a:rPr lang="en-AU" sz="1600" dirty="0">
                <a:sym typeface="Wingdings" panose="05000000000000000000" pitchFamily="2" charset="2"/>
              </a:rPr>
              <a:t> state  city  street</a:t>
            </a:r>
          </a:p>
          <a:p>
            <a:pPr marL="2631600" lvl="3"/>
            <a:endParaRPr lang="en-AU" sz="1600" dirty="0"/>
          </a:p>
          <a:p>
            <a:pPr marL="1260000"/>
            <a:endParaRPr lang="en-GB" sz="1600" dirty="0"/>
          </a:p>
        </p:txBody>
      </p:sp>
    </p:spTree>
    <p:extLst>
      <p:ext uri="{BB962C8B-B14F-4D97-AF65-F5344CB8AC3E}">
        <p14:creationId xmlns:p14="http://schemas.microsoft.com/office/powerpoint/2010/main" val="139326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C832642-D961-4F93-89D4-1D6495ADDBD8}"/>
              </a:ext>
            </a:extLst>
          </p:cNvPr>
          <p:cNvGrpSpPr/>
          <p:nvPr/>
        </p:nvGrpSpPr>
        <p:grpSpPr>
          <a:xfrm>
            <a:off x="536737" y="230886"/>
            <a:ext cx="4180507" cy="2927951"/>
            <a:chOff x="541628" y="778548"/>
            <a:chExt cx="4180507" cy="2927951"/>
          </a:xfrm>
        </p:grpSpPr>
        <p:pic>
          <p:nvPicPr>
            <p:cNvPr id="4" name="Picture 3">
              <a:extLst>
                <a:ext uri="{FF2B5EF4-FFF2-40B4-BE49-F238E27FC236}">
                  <a16:creationId xmlns:a16="http://schemas.microsoft.com/office/drawing/2014/main" id="{7B72A83E-EBD1-444B-8BE4-775E7F18DCB5}"/>
                </a:ext>
              </a:extLst>
            </p:cNvPr>
            <p:cNvPicPr>
              <a:picLocks noChangeAspect="1"/>
            </p:cNvPicPr>
            <p:nvPr/>
          </p:nvPicPr>
          <p:blipFill>
            <a:blip r:embed="rId2"/>
            <a:stretch>
              <a:fillRect/>
            </a:stretch>
          </p:blipFill>
          <p:spPr>
            <a:xfrm>
              <a:off x="910959" y="778548"/>
              <a:ext cx="3811176" cy="2927951"/>
            </a:xfrm>
            <a:prstGeom prst="rect">
              <a:avLst/>
            </a:prstGeom>
          </p:spPr>
        </p:pic>
        <p:sp>
          <p:nvSpPr>
            <p:cNvPr id="8" name="Rectangle 7">
              <a:extLst>
                <a:ext uri="{FF2B5EF4-FFF2-40B4-BE49-F238E27FC236}">
                  <a16:creationId xmlns:a16="http://schemas.microsoft.com/office/drawing/2014/main" id="{D845126B-2021-401F-9338-F9CE009C52D1}"/>
                </a:ext>
              </a:extLst>
            </p:cNvPr>
            <p:cNvSpPr/>
            <p:nvPr/>
          </p:nvSpPr>
          <p:spPr>
            <a:xfrm rot="16200000">
              <a:off x="-215631" y="2174449"/>
              <a:ext cx="1883849" cy="369332"/>
            </a:xfrm>
            <a:prstGeom prst="rect">
              <a:avLst/>
            </a:prstGeom>
          </p:spPr>
          <p:txBody>
            <a:bodyPr wrap="none">
              <a:spAutoFit/>
            </a:bodyPr>
            <a:lstStyle/>
            <a:p>
              <a:r>
                <a:rPr lang="en-AU" b="1" dirty="0"/>
                <a:t>Data Entry Screen</a:t>
              </a:r>
              <a:endParaRPr lang="en-GB" b="1" dirty="0"/>
            </a:p>
          </p:txBody>
        </p:sp>
      </p:grpSp>
      <p:grpSp>
        <p:nvGrpSpPr>
          <p:cNvPr id="9" name="Group 8">
            <a:extLst>
              <a:ext uri="{FF2B5EF4-FFF2-40B4-BE49-F238E27FC236}">
                <a16:creationId xmlns:a16="http://schemas.microsoft.com/office/drawing/2014/main" id="{63805B28-3B59-4652-B011-101711109D43}"/>
              </a:ext>
            </a:extLst>
          </p:cNvPr>
          <p:cNvGrpSpPr/>
          <p:nvPr/>
        </p:nvGrpSpPr>
        <p:grpSpPr>
          <a:xfrm>
            <a:off x="536736" y="3878583"/>
            <a:ext cx="4108610" cy="2748531"/>
            <a:chOff x="541627" y="3818966"/>
            <a:chExt cx="4108610" cy="2748531"/>
          </a:xfrm>
        </p:grpSpPr>
        <p:pic>
          <p:nvPicPr>
            <p:cNvPr id="7" name="Picture 6">
              <a:extLst>
                <a:ext uri="{FF2B5EF4-FFF2-40B4-BE49-F238E27FC236}">
                  <a16:creationId xmlns:a16="http://schemas.microsoft.com/office/drawing/2014/main" id="{AA6275DA-DF77-4F6D-B235-EBE2449F15EE}"/>
                </a:ext>
              </a:extLst>
            </p:cNvPr>
            <p:cNvPicPr>
              <a:picLocks noChangeAspect="1"/>
            </p:cNvPicPr>
            <p:nvPr/>
          </p:nvPicPr>
          <p:blipFill>
            <a:blip r:embed="rId3"/>
            <a:stretch>
              <a:fillRect/>
            </a:stretch>
          </p:blipFill>
          <p:spPr>
            <a:xfrm>
              <a:off x="982858" y="3818966"/>
              <a:ext cx="3667379" cy="2748531"/>
            </a:xfrm>
            <a:prstGeom prst="rect">
              <a:avLst/>
            </a:prstGeom>
          </p:spPr>
        </p:pic>
        <p:sp>
          <p:nvSpPr>
            <p:cNvPr id="10" name="Rectangle 9">
              <a:extLst>
                <a:ext uri="{FF2B5EF4-FFF2-40B4-BE49-F238E27FC236}">
                  <a16:creationId xmlns:a16="http://schemas.microsoft.com/office/drawing/2014/main" id="{AD09DDC0-3744-4AD5-831C-F71A5DA4A5BB}"/>
                </a:ext>
              </a:extLst>
            </p:cNvPr>
            <p:cNvSpPr/>
            <p:nvPr/>
          </p:nvSpPr>
          <p:spPr>
            <a:xfrm rot="16200000">
              <a:off x="-137758" y="5113241"/>
              <a:ext cx="1728102" cy="369332"/>
            </a:xfrm>
            <a:prstGeom prst="rect">
              <a:avLst/>
            </a:prstGeom>
          </p:spPr>
          <p:txBody>
            <a:bodyPr wrap="none">
              <a:spAutoFit/>
            </a:bodyPr>
            <a:lstStyle/>
            <a:p>
              <a:r>
                <a:rPr lang="en-AU" b="1" dirty="0"/>
                <a:t>Property Details</a:t>
              </a:r>
              <a:endParaRPr lang="en-GB" b="1" dirty="0"/>
            </a:p>
          </p:txBody>
        </p:sp>
      </p:grpSp>
      <p:cxnSp>
        <p:nvCxnSpPr>
          <p:cNvPr id="13" name="Connector: Elbow 12">
            <a:extLst>
              <a:ext uri="{FF2B5EF4-FFF2-40B4-BE49-F238E27FC236}">
                <a16:creationId xmlns:a16="http://schemas.microsoft.com/office/drawing/2014/main" id="{8345B650-E156-45EE-8B96-B375E7DBCF2F}"/>
              </a:ext>
            </a:extLst>
          </p:cNvPr>
          <p:cNvCxnSpPr>
            <a:cxnSpLocks/>
          </p:cNvCxnSpPr>
          <p:nvPr/>
        </p:nvCxnSpPr>
        <p:spPr>
          <a:xfrm rot="5400000">
            <a:off x="1960827" y="3300640"/>
            <a:ext cx="762815" cy="2640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C9CD4C4-54C1-4073-9CBE-CB2998B26A27}"/>
              </a:ext>
            </a:extLst>
          </p:cNvPr>
          <p:cNvPicPr>
            <a:picLocks noChangeAspect="1"/>
          </p:cNvPicPr>
          <p:nvPr/>
        </p:nvPicPr>
        <p:blipFill>
          <a:blip r:embed="rId4"/>
          <a:stretch>
            <a:fillRect/>
          </a:stretch>
        </p:blipFill>
        <p:spPr>
          <a:xfrm>
            <a:off x="5389433" y="303170"/>
            <a:ext cx="3982760" cy="2666145"/>
          </a:xfrm>
          <a:prstGeom prst="rect">
            <a:avLst/>
          </a:prstGeom>
        </p:spPr>
      </p:pic>
      <p:cxnSp>
        <p:nvCxnSpPr>
          <p:cNvPr id="18" name="Connector: Elbow 17">
            <a:extLst>
              <a:ext uri="{FF2B5EF4-FFF2-40B4-BE49-F238E27FC236}">
                <a16:creationId xmlns:a16="http://schemas.microsoft.com/office/drawing/2014/main" id="{D931C051-0320-481C-8C47-8E249B0A840D}"/>
              </a:ext>
            </a:extLst>
          </p:cNvPr>
          <p:cNvCxnSpPr>
            <a:cxnSpLocks/>
            <a:stCxn id="7" idx="3"/>
            <a:endCxn id="17" idx="1"/>
          </p:cNvCxnSpPr>
          <p:nvPr/>
        </p:nvCxnSpPr>
        <p:spPr>
          <a:xfrm flipV="1">
            <a:off x="4645346" y="1636243"/>
            <a:ext cx="744087" cy="36166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BBB33C3F-B2AE-4B74-964C-8A3B99C86174}"/>
              </a:ext>
            </a:extLst>
          </p:cNvPr>
          <p:cNvPicPr>
            <a:picLocks noChangeAspect="1"/>
          </p:cNvPicPr>
          <p:nvPr/>
        </p:nvPicPr>
        <p:blipFill>
          <a:blip r:embed="rId5"/>
          <a:stretch>
            <a:fillRect/>
          </a:stretch>
        </p:blipFill>
        <p:spPr>
          <a:xfrm>
            <a:off x="5389432" y="3285289"/>
            <a:ext cx="3818135" cy="3213308"/>
          </a:xfrm>
          <a:prstGeom prst="rect">
            <a:avLst/>
          </a:prstGeom>
        </p:spPr>
      </p:pic>
      <p:cxnSp>
        <p:nvCxnSpPr>
          <p:cNvPr id="30" name="Connector: Elbow 29">
            <a:extLst>
              <a:ext uri="{FF2B5EF4-FFF2-40B4-BE49-F238E27FC236}">
                <a16:creationId xmlns:a16="http://schemas.microsoft.com/office/drawing/2014/main" id="{00C5C2F6-71F1-4AC7-AAE0-25CEF50D6C6E}"/>
              </a:ext>
            </a:extLst>
          </p:cNvPr>
          <p:cNvCxnSpPr>
            <a:cxnSpLocks/>
            <a:stCxn id="7" idx="3"/>
            <a:endCxn id="29" idx="1"/>
          </p:cNvCxnSpPr>
          <p:nvPr/>
        </p:nvCxnSpPr>
        <p:spPr>
          <a:xfrm flipV="1">
            <a:off x="4645346" y="4891943"/>
            <a:ext cx="744086" cy="36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091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1DC742-E69F-47A3-841E-45F41680BC2B}"/>
              </a:ext>
            </a:extLst>
          </p:cNvPr>
          <p:cNvPicPr>
            <a:picLocks noChangeAspect="1"/>
          </p:cNvPicPr>
          <p:nvPr/>
        </p:nvPicPr>
        <p:blipFill>
          <a:blip r:embed="rId2"/>
          <a:stretch>
            <a:fillRect/>
          </a:stretch>
        </p:blipFill>
        <p:spPr>
          <a:xfrm>
            <a:off x="3370796" y="3210124"/>
            <a:ext cx="4091363" cy="3464565"/>
          </a:xfrm>
          <a:prstGeom prst="rect">
            <a:avLst/>
          </a:prstGeom>
        </p:spPr>
      </p:pic>
      <p:sp>
        <p:nvSpPr>
          <p:cNvPr id="4" name="TextBox 3">
            <a:extLst>
              <a:ext uri="{FF2B5EF4-FFF2-40B4-BE49-F238E27FC236}">
                <a16:creationId xmlns:a16="http://schemas.microsoft.com/office/drawing/2014/main" id="{1824635C-79FE-40A7-821A-F160FEF870D4}"/>
              </a:ext>
            </a:extLst>
          </p:cNvPr>
          <p:cNvSpPr txBox="1"/>
          <p:nvPr/>
        </p:nvSpPr>
        <p:spPr>
          <a:xfrm>
            <a:off x="525304" y="207313"/>
            <a:ext cx="8995213" cy="3354765"/>
          </a:xfrm>
          <a:prstGeom prst="rect">
            <a:avLst/>
          </a:prstGeom>
          <a:noFill/>
        </p:spPr>
        <p:txBody>
          <a:bodyPr wrap="square" rtlCol="0">
            <a:spAutoFit/>
          </a:bodyPr>
          <a:lstStyle/>
          <a:p>
            <a:r>
              <a:rPr lang="en-AU" dirty="0"/>
              <a:t>			         </a:t>
            </a:r>
            <a:r>
              <a:rPr lang="en-AU" sz="3600" dirty="0"/>
              <a:t>2nd</a:t>
            </a:r>
            <a:r>
              <a:rPr lang="en-AU" sz="3600" b="1" dirty="0"/>
              <a:t> </a:t>
            </a:r>
            <a:r>
              <a:rPr lang="en-AU" sz="3600" b="1" u="sng" dirty="0"/>
              <a:t>Concept Overview</a:t>
            </a:r>
            <a:endParaRPr lang="en-GB" sz="3600" b="1" dirty="0"/>
          </a:p>
          <a:p>
            <a:pPr marL="360000"/>
            <a:r>
              <a:rPr lang="en-AU" sz="2000" b="1" u="sng" dirty="0"/>
              <a:t>Scope</a:t>
            </a:r>
            <a:endParaRPr lang="en-AU" sz="2000" dirty="0"/>
          </a:p>
          <a:p>
            <a:pPr marL="360000"/>
            <a:r>
              <a:rPr lang="en-AU" sz="2000" dirty="0"/>
              <a:t>By using the data, create </a:t>
            </a:r>
            <a:r>
              <a:rPr lang="en-GB" sz="2000" dirty="0"/>
              <a:t>statistical graphs showing the correlation between the price vs predictors. The predictors selected would be important enough to make an impact in calculating to the predicted price.</a:t>
            </a:r>
          </a:p>
          <a:p>
            <a:pPr marL="360000"/>
            <a:endParaRPr lang="en-GB" sz="2000" dirty="0"/>
          </a:p>
          <a:p>
            <a:pPr marL="360000"/>
            <a:r>
              <a:rPr lang="en-AU" sz="2000" dirty="0"/>
              <a:t>Demonstrate using graphs the </a:t>
            </a:r>
            <a:r>
              <a:rPr lang="en-GB" sz="2000" dirty="0"/>
              <a:t>predictable algorithm model that would automate an estimated home price.</a:t>
            </a:r>
          </a:p>
          <a:p>
            <a:pPr marL="1260000"/>
            <a:endParaRPr lang="en-GB" sz="1600" dirty="0"/>
          </a:p>
        </p:txBody>
      </p:sp>
      <p:pic>
        <p:nvPicPr>
          <p:cNvPr id="6" name="Picture 5">
            <a:extLst>
              <a:ext uri="{FF2B5EF4-FFF2-40B4-BE49-F238E27FC236}">
                <a16:creationId xmlns:a16="http://schemas.microsoft.com/office/drawing/2014/main" id="{3A2A9CA7-4AE0-4F38-A3A6-F7D8BC9BD363}"/>
              </a:ext>
            </a:extLst>
          </p:cNvPr>
          <p:cNvPicPr>
            <a:picLocks noChangeAspect="1"/>
          </p:cNvPicPr>
          <p:nvPr/>
        </p:nvPicPr>
        <p:blipFill>
          <a:blip r:embed="rId3"/>
          <a:stretch>
            <a:fillRect/>
          </a:stretch>
        </p:blipFill>
        <p:spPr>
          <a:xfrm rot="16200000">
            <a:off x="435199" y="3892084"/>
            <a:ext cx="3651271" cy="2287351"/>
          </a:xfrm>
          <a:prstGeom prst="rect">
            <a:avLst/>
          </a:prstGeom>
        </p:spPr>
      </p:pic>
      <p:pic>
        <p:nvPicPr>
          <p:cNvPr id="8" name="Picture 7">
            <a:extLst>
              <a:ext uri="{FF2B5EF4-FFF2-40B4-BE49-F238E27FC236}">
                <a16:creationId xmlns:a16="http://schemas.microsoft.com/office/drawing/2014/main" id="{E2061157-4BF5-4552-B640-2F08B278DF5C}"/>
              </a:ext>
            </a:extLst>
          </p:cNvPr>
          <p:cNvPicPr>
            <a:picLocks noChangeAspect="1"/>
          </p:cNvPicPr>
          <p:nvPr/>
        </p:nvPicPr>
        <p:blipFill>
          <a:blip r:embed="rId4"/>
          <a:stretch>
            <a:fillRect/>
          </a:stretch>
        </p:blipFill>
        <p:spPr>
          <a:xfrm>
            <a:off x="7494814" y="3210124"/>
            <a:ext cx="2940103" cy="1212774"/>
          </a:xfrm>
          <a:prstGeom prst="rect">
            <a:avLst/>
          </a:prstGeom>
        </p:spPr>
      </p:pic>
      <p:pic>
        <p:nvPicPr>
          <p:cNvPr id="9" name="Picture 8">
            <a:extLst>
              <a:ext uri="{FF2B5EF4-FFF2-40B4-BE49-F238E27FC236}">
                <a16:creationId xmlns:a16="http://schemas.microsoft.com/office/drawing/2014/main" id="{C4859398-65FB-450F-8ED2-75DFB0075ABD}"/>
              </a:ext>
            </a:extLst>
          </p:cNvPr>
          <p:cNvPicPr>
            <a:picLocks noChangeAspect="1"/>
          </p:cNvPicPr>
          <p:nvPr/>
        </p:nvPicPr>
        <p:blipFill>
          <a:blip r:embed="rId5"/>
          <a:stretch>
            <a:fillRect/>
          </a:stretch>
        </p:blipFill>
        <p:spPr>
          <a:xfrm>
            <a:off x="7533132" y="4482193"/>
            <a:ext cx="2374229" cy="1226685"/>
          </a:xfrm>
          <a:prstGeom prst="rect">
            <a:avLst/>
          </a:prstGeom>
        </p:spPr>
      </p:pic>
    </p:spTree>
    <p:extLst>
      <p:ext uri="{BB962C8B-B14F-4D97-AF65-F5344CB8AC3E}">
        <p14:creationId xmlns:p14="http://schemas.microsoft.com/office/powerpoint/2010/main" val="1906801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78900B-709C-4A46-86A4-2CBF23ED8A91}"/>
              </a:ext>
            </a:extLst>
          </p:cNvPr>
          <p:cNvPicPr>
            <a:picLocks noChangeAspect="1"/>
          </p:cNvPicPr>
          <p:nvPr/>
        </p:nvPicPr>
        <p:blipFill>
          <a:blip r:embed="rId2"/>
          <a:stretch>
            <a:fillRect/>
          </a:stretch>
        </p:blipFill>
        <p:spPr>
          <a:xfrm>
            <a:off x="309899" y="3814076"/>
            <a:ext cx="3257843" cy="2180870"/>
          </a:xfrm>
          <a:prstGeom prst="rect">
            <a:avLst/>
          </a:prstGeom>
        </p:spPr>
      </p:pic>
      <p:pic>
        <p:nvPicPr>
          <p:cNvPr id="8" name="Picture 7">
            <a:extLst>
              <a:ext uri="{FF2B5EF4-FFF2-40B4-BE49-F238E27FC236}">
                <a16:creationId xmlns:a16="http://schemas.microsoft.com/office/drawing/2014/main" id="{360741D8-A778-4F38-99B9-94F7EA6B2479}"/>
              </a:ext>
            </a:extLst>
          </p:cNvPr>
          <p:cNvPicPr>
            <a:picLocks noChangeAspect="1"/>
          </p:cNvPicPr>
          <p:nvPr/>
        </p:nvPicPr>
        <p:blipFill>
          <a:blip r:embed="rId3"/>
          <a:stretch>
            <a:fillRect/>
          </a:stretch>
        </p:blipFill>
        <p:spPr>
          <a:xfrm>
            <a:off x="3913082" y="670820"/>
            <a:ext cx="5553647" cy="2546358"/>
          </a:xfrm>
          <a:prstGeom prst="rect">
            <a:avLst/>
          </a:prstGeom>
        </p:spPr>
      </p:pic>
      <p:pic>
        <p:nvPicPr>
          <p:cNvPr id="10" name="Picture 9">
            <a:extLst>
              <a:ext uri="{FF2B5EF4-FFF2-40B4-BE49-F238E27FC236}">
                <a16:creationId xmlns:a16="http://schemas.microsoft.com/office/drawing/2014/main" id="{83DED03C-5F7D-4762-B7D7-54C50FD646DE}"/>
              </a:ext>
            </a:extLst>
          </p:cNvPr>
          <p:cNvPicPr>
            <a:picLocks noChangeAspect="1"/>
          </p:cNvPicPr>
          <p:nvPr/>
        </p:nvPicPr>
        <p:blipFill>
          <a:blip r:embed="rId4"/>
          <a:stretch>
            <a:fillRect/>
          </a:stretch>
        </p:blipFill>
        <p:spPr>
          <a:xfrm>
            <a:off x="655239" y="670819"/>
            <a:ext cx="2936150" cy="2546358"/>
          </a:xfrm>
          <a:prstGeom prst="rect">
            <a:avLst/>
          </a:prstGeom>
        </p:spPr>
      </p:pic>
      <p:pic>
        <p:nvPicPr>
          <p:cNvPr id="11" name="Picture 10">
            <a:extLst>
              <a:ext uri="{FF2B5EF4-FFF2-40B4-BE49-F238E27FC236}">
                <a16:creationId xmlns:a16="http://schemas.microsoft.com/office/drawing/2014/main" id="{1B10143C-FE1E-476E-A3DF-1CB351C86A4C}"/>
              </a:ext>
            </a:extLst>
          </p:cNvPr>
          <p:cNvPicPr>
            <a:picLocks noChangeAspect="1"/>
          </p:cNvPicPr>
          <p:nvPr/>
        </p:nvPicPr>
        <p:blipFill>
          <a:blip r:embed="rId5"/>
          <a:stretch>
            <a:fillRect/>
          </a:stretch>
        </p:blipFill>
        <p:spPr>
          <a:xfrm>
            <a:off x="3673479" y="3814076"/>
            <a:ext cx="2930647" cy="2078181"/>
          </a:xfrm>
          <a:prstGeom prst="rect">
            <a:avLst/>
          </a:prstGeom>
        </p:spPr>
      </p:pic>
      <p:pic>
        <p:nvPicPr>
          <p:cNvPr id="12" name="Picture 11">
            <a:extLst>
              <a:ext uri="{FF2B5EF4-FFF2-40B4-BE49-F238E27FC236}">
                <a16:creationId xmlns:a16="http://schemas.microsoft.com/office/drawing/2014/main" id="{7CA90EDE-CB00-4879-82D7-560B4EE969B9}"/>
              </a:ext>
            </a:extLst>
          </p:cNvPr>
          <p:cNvPicPr>
            <a:picLocks noChangeAspect="1"/>
          </p:cNvPicPr>
          <p:nvPr/>
        </p:nvPicPr>
        <p:blipFill>
          <a:blip r:embed="rId6"/>
          <a:stretch>
            <a:fillRect/>
          </a:stretch>
        </p:blipFill>
        <p:spPr>
          <a:xfrm>
            <a:off x="6640208" y="3640822"/>
            <a:ext cx="3768830" cy="2231240"/>
          </a:xfrm>
          <a:prstGeom prst="rect">
            <a:avLst/>
          </a:prstGeom>
        </p:spPr>
      </p:pic>
      <p:sp>
        <p:nvSpPr>
          <p:cNvPr id="13" name="Rectangle 12">
            <a:extLst>
              <a:ext uri="{FF2B5EF4-FFF2-40B4-BE49-F238E27FC236}">
                <a16:creationId xmlns:a16="http://schemas.microsoft.com/office/drawing/2014/main" id="{3539305F-B6E1-4E92-94C3-119A470A63D5}"/>
              </a:ext>
            </a:extLst>
          </p:cNvPr>
          <p:cNvSpPr/>
          <p:nvPr/>
        </p:nvSpPr>
        <p:spPr>
          <a:xfrm>
            <a:off x="1622815" y="187704"/>
            <a:ext cx="1069524" cy="369332"/>
          </a:xfrm>
          <a:prstGeom prst="rect">
            <a:avLst/>
          </a:prstGeom>
        </p:spPr>
        <p:txBody>
          <a:bodyPr wrap="none">
            <a:spAutoFit/>
          </a:bodyPr>
          <a:lstStyle/>
          <a:p>
            <a:r>
              <a:rPr lang="en-AU" b="1" u="sng" dirty="0"/>
              <a:t>Mapping</a:t>
            </a:r>
            <a:endParaRPr lang="en-GB" dirty="0"/>
          </a:p>
        </p:txBody>
      </p:sp>
      <p:sp>
        <p:nvSpPr>
          <p:cNvPr id="14" name="Rectangle 13">
            <a:extLst>
              <a:ext uri="{FF2B5EF4-FFF2-40B4-BE49-F238E27FC236}">
                <a16:creationId xmlns:a16="http://schemas.microsoft.com/office/drawing/2014/main" id="{630CEBDC-E2A6-468E-BB5A-505F7018DB52}"/>
              </a:ext>
            </a:extLst>
          </p:cNvPr>
          <p:cNvSpPr/>
          <p:nvPr/>
        </p:nvSpPr>
        <p:spPr>
          <a:xfrm>
            <a:off x="6013892" y="220207"/>
            <a:ext cx="2066591" cy="369332"/>
          </a:xfrm>
          <a:prstGeom prst="rect">
            <a:avLst/>
          </a:prstGeom>
        </p:spPr>
        <p:txBody>
          <a:bodyPr wrap="none">
            <a:spAutoFit/>
          </a:bodyPr>
          <a:lstStyle/>
          <a:p>
            <a:r>
              <a:rPr lang="en-AU" b="1" u="sng" dirty="0"/>
              <a:t>Property location</a:t>
            </a:r>
            <a:endParaRPr lang="en-GB" dirty="0"/>
          </a:p>
        </p:txBody>
      </p:sp>
      <p:sp>
        <p:nvSpPr>
          <p:cNvPr id="15" name="Rectangle 14">
            <a:extLst>
              <a:ext uri="{FF2B5EF4-FFF2-40B4-BE49-F238E27FC236}">
                <a16:creationId xmlns:a16="http://schemas.microsoft.com/office/drawing/2014/main" id="{7460B995-C910-47D5-8593-6B233D0D346F}"/>
              </a:ext>
            </a:extLst>
          </p:cNvPr>
          <p:cNvSpPr/>
          <p:nvPr/>
        </p:nvSpPr>
        <p:spPr>
          <a:xfrm>
            <a:off x="1471230" y="3330960"/>
            <a:ext cx="1138453" cy="369332"/>
          </a:xfrm>
          <a:prstGeom prst="rect">
            <a:avLst/>
          </a:prstGeom>
        </p:spPr>
        <p:txBody>
          <a:bodyPr wrap="none">
            <a:spAutoFit/>
          </a:bodyPr>
          <a:lstStyle/>
          <a:p>
            <a:r>
              <a:rPr lang="en-AU" b="1" u="sng" dirty="0"/>
              <a:t>Bar Plots</a:t>
            </a:r>
            <a:endParaRPr lang="en-GB" dirty="0"/>
          </a:p>
        </p:txBody>
      </p:sp>
      <p:sp>
        <p:nvSpPr>
          <p:cNvPr id="16" name="Rectangle 15">
            <a:extLst>
              <a:ext uri="{FF2B5EF4-FFF2-40B4-BE49-F238E27FC236}">
                <a16:creationId xmlns:a16="http://schemas.microsoft.com/office/drawing/2014/main" id="{FAE10CAF-04B1-4C62-8AD5-391C1242099F}"/>
              </a:ext>
            </a:extLst>
          </p:cNvPr>
          <p:cNvSpPr/>
          <p:nvPr/>
        </p:nvSpPr>
        <p:spPr>
          <a:xfrm>
            <a:off x="4478482" y="3330960"/>
            <a:ext cx="1360437" cy="369332"/>
          </a:xfrm>
          <a:prstGeom prst="rect">
            <a:avLst/>
          </a:prstGeom>
        </p:spPr>
        <p:txBody>
          <a:bodyPr wrap="none">
            <a:spAutoFit/>
          </a:bodyPr>
          <a:lstStyle/>
          <a:p>
            <a:r>
              <a:rPr lang="en-AU" b="1" u="sng" dirty="0"/>
              <a:t>Histograms</a:t>
            </a:r>
            <a:endParaRPr lang="en-GB" dirty="0"/>
          </a:p>
        </p:txBody>
      </p:sp>
      <p:sp>
        <p:nvSpPr>
          <p:cNvPr id="17" name="Rectangle 16">
            <a:extLst>
              <a:ext uri="{FF2B5EF4-FFF2-40B4-BE49-F238E27FC236}">
                <a16:creationId xmlns:a16="http://schemas.microsoft.com/office/drawing/2014/main" id="{34DE0C8A-D234-4DAE-ABAF-57C318060911}"/>
              </a:ext>
            </a:extLst>
          </p:cNvPr>
          <p:cNvSpPr/>
          <p:nvPr/>
        </p:nvSpPr>
        <p:spPr>
          <a:xfrm>
            <a:off x="7872029" y="3271490"/>
            <a:ext cx="1156086" cy="369332"/>
          </a:xfrm>
          <a:prstGeom prst="rect">
            <a:avLst/>
          </a:prstGeom>
        </p:spPr>
        <p:txBody>
          <a:bodyPr wrap="none">
            <a:spAutoFit/>
          </a:bodyPr>
          <a:lstStyle/>
          <a:p>
            <a:r>
              <a:rPr lang="en-AU" b="1" u="sng" dirty="0"/>
              <a:t>Statistics</a:t>
            </a:r>
            <a:endParaRPr lang="en-GB" dirty="0"/>
          </a:p>
        </p:txBody>
      </p:sp>
    </p:spTree>
    <p:extLst>
      <p:ext uri="{BB962C8B-B14F-4D97-AF65-F5344CB8AC3E}">
        <p14:creationId xmlns:p14="http://schemas.microsoft.com/office/powerpoint/2010/main" val="4075244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D3248D-E3A8-4CF3-BE00-5E97242B6FBA}"/>
              </a:ext>
            </a:extLst>
          </p:cNvPr>
          <p:cNvSpPr/>
          <p:nvPr/>
        </p:nvSpPr>
        <p:spPr>
          <a:xfrm>
            <a:off x="1220561" y="1464919"/>
            <a:ext cx="7421335" cy="4955203"/>
          </a:xfrm>
          <a:prstGeom prst="rect">
            <a:avLst/>
          </a:prstGeom>
        </p:spPr>
        <p:txBody>
          <a:bodyPr wrap="square">
            <a:spAutoFit/>
          </a:bodyPr>
          <a:lstStyle/>
          <a:p>
            <a:r>
              <a:rPr lang="en-GB" b="1" dirty="0"/>
              <a:t>Data:</a:t>
            </a:r>
          </a:p>
          <a:p>
            <a:pPr marL="720000"/>
            <a:endParaRPr lang="en-AU" dirty="0"/>
          </a:p>
          <a:p>
            <a:pPr marL="720000"/>
            <a:endParaRPr lang="en-AU" dirty="0"/>
          </a:p>
          <a:p>
            <a:pPr marL="720000"/>
            <a:endParaRPr lang="en-AU" dirty="0"/>
          </a:p>
          <a:p>
            <a:pPr marL="720000"/>
            <a:endParaRPr lang="en-AU" dirty="0"/>
          </a:p>
          <a:p>
            <a:pPr marL="720000"/>
            <a:endParaRPr lang="en-AU" dirty="0"/>
          </a:p>
          <a:p>
            <a:pPr marL="720000"/>
            <a:endParaRPr lang="en-AU" dirty="0"/>
          </a:p>
          <a:p>
            <a:pPr marL="720000"/>
            <a:endParaRPr lang="en-AU" dirty="0"/>
          </a:p>
          <a:p>
            <a:pPr marL="720000"/>
            <a:endParaRPr lang="en-AU" dirty="0"/>
          </a:p>
          <a:p>
            <a:pPr marL="720000"/>
            <a:endParaRPr lang="en-AU" dirty="0"/>
          </a:p>
          <a:p>
            <a:pPr marL="720000"/>
            <a:endParaRPr lang="en-AU" dirty="0"/>
          </a:p>
          <a:p>
            <a:pPr marL="720000"/>
            <a:endParaRPr lang="en-GB" dirty="0"/>
          </a:p>
          <a:p>
            <a:r>
              <a:rPr lang="en-GB" b="1" dirty="0"/>
              <a:t>Cleaning:</a:t>
            </a:r>
          </a:p>
          <a:p>
            <a:pPr marL="540000"/>
            <a:r>
              <a:rPr lang="en-GB" sz="1600" dirty="0"/>
              <a:t>minimal</a:t>
            </a:r>
          </a:p>
          <a:p>
            <a:pPr marL="540000"/>
            <a:endParaRPr lang="en-GB" sz="1600" dirty="0"/>
          </a:p>
          <a:p>
            <a:r>
              <a:rPr lang="en-GB" sz="1600" b="1" dirty="0"/>
              <a:t>Deliverables:</a:t>
            </a:r>
          </a:p>
          <a:p>
            <a:pPr marL="540000"/>
            <a:r>
              <a:rPr lang="en-AU" sz="1600" dirty="0" err="1"/>
              <a:t>Coleration</a:t>
            </a:r>
            <a:r>
              <a:rPr lang="en-AU" sz="1600" dirty="0"/>
              <a:t> plots and </a:t>
            </a:r>
            <a:r>
              <a:rPr lang="en-GB" sz="1600" dirty="0"/>
              <a:t>statistical graph representations of predictors</a:t>
            </a:r>
          </a:p>
          <a:p>
            <a:pPr marL="720000"/>
            <a:endParaRPr lang="en-AU" dirty="0"/>
          </a:p>
        </p:txBody>
      </p:sp>
      <p:sp>
        <p:nvSpPr>
          <p:cNvPr id="5" name="Rectangle 4">
            <a:extLst>
              <a:ext uri="{FF2B5EF4-FFF2-40B4-BE49-F238E27FC236}">
                <a16:creationId xmlns:a16="http://schemas.microsoft.com/office/drawing/2014/main" id="{13FA0DC8-6ADE-4AC2-A141-113E37EFB550}"/>
              </a:ext>
            </a:extLst>
          </p:cNvPr>
          <p:cNvSpPr/>
          <p:nvPr/>
        </p:nvSpPr>
        <p:spPr>
          <a:xfrm>
            <a:off x="2604442" y="508303"/>
            <a:ext cx="2791149" cy="492443"/>
          </a:xfrm>
          <a:prstGeom prst="rect">
            <a:avLst/>
          </a:prstGeom>
        </p:spPr>
        <p:txBody>
          <a:bodyPr wrap="none">
            <a:spAutoFit/>
          </a:bodyPr>
          <a:lstStyle/>
          <a:p>
            <a:r>
              <a:rPr lang="en-GB" sz="2600" dirty="0"/>
              <a:t>Important Details</a:t>
            </a:r>
          </a:p>
        </p:txBody>
      </p:sp>
      <p:pic>
        <p:nvPicPr>
          <p:cNvPr id="6" name="Picture 5">
            <a:extLst>
              <a:ext uri="{FF2B5EF4-FFF2-40B4-BE49-F238E27FC236}">
                <a16:creationId xmlns:a16="http://schemas.microsoft.com/office/drawing/2014/main" id="{836DE871-6A5D-4D72-B76D-DC0F3D2F84CF}"/>
              </a:ext>
            </a:extLst>
          </p:cNvPr>
          <p:cNvPicPr>
            <a:picLocks noChangeAspect="1"/>
          </p:cNvPicPr>
          <p:nvPr/>
        </p:nvPicPr>
        <p:blipFill>
          <a:blip r:embed="rId2"/>
          <a:stretch>
            <a:fillRect/>
          </a:stretch>
        </p:blipFill>
        <p:spPr>
          <a:xfrm>
            <a:off x="1764846" y="1895806"/>
            <a:ext cx="6517822" cy="2840710"/>
          </a:xfrm>
          <a:prstGeom prst="rect">
            <a:avLst/>
          </a:prstGeom>
        </p:spPr>
      </p:pic>
    </p:spTree>
    <p:extLst>
      <p:ext uri="{BB962C8B-B14F-4D97-AF65-F5344CB8AC3E}">
        <p14:creationId xmlns:p14="http://schemas.microsoft.com/office/powerpoint/2010/main" val="3966309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2546EB-3B37-4687-8B48-6DD759AEEC53}"/>
              </a:ext>
            </a:extLst>
          </p:cNvPr>
          <p:cNvSpPr/>
          <p:nvPr/>
        </p:nvSpPr>
        <p:spPr>
          <a:xfrm>
            <a:off x="404133" y="346307"/>
            <a:ext cx="8098971" cy="492443"/>
          </a:xfrm>
          <a:prstGeom prst="rect">
            <a:avLst/>
          </a:prstGeom>
        </p:spPr>
        <p:txBody>
          <a:bodyPr wrap="square">
            <a:spAutoFit/>
          </a:bodyPr>
          <a:lstStyle/>
          <a:p>
            <a:r>
              <a:rPr lang="en-AU" sz="2600" b="1" dirty="0"/>
              <a:t>				Client Sellable Project</a:t>
            </a:r>
          </a:p>
        </p:txBody>
      </p:sp>
      <p:sp>
        <p:nvSpPr>
          <p:cNvPr id="5" name="Rectangle 4">
            <a:extLst>
              <a:ext uri="{FF2B5EF4-FFF2-40B4-BE49-F238E27FC236}">
                <a16:creationId xmlns:a16="http://schemas.microsoft.com/office/drawing/2014/main" id="{20DEAAB0-6651-4213-BA6C-4112B48D3E97}"/>
              </a:ext>
            </a:extLst>
          </p:cNvPr>
          <p:cNvSpPr/>
          <p:nvPr/>
        </p:nvSpPr>
        <p:spPr>
          <a:xfrm>
            <a:off x="404133" y="917912"/>
            <a:ext cx="9156246" cy="5539978"/>
          </a:xfrm>
          <a:prstGeom prst="rect">
            <a:avLst/>
          </a:prstGeom>
        </p:spPr>
        <p:txBody>
          <a:bodyPr wrap="square">
            <a:spAutoFit/>
          </a:bodyPr>
          <a:lstStyle/>
          <a:p>
            <a:r>
              <a:rPr lang="en-AU" dirty="0"/>
              <a:t>Part 1:	Correlation of Home Sale Prices – NOT SPECIFIED YET</a:t>
            </a:r>
          </a:p>
          <a:p>
            <a:endParaRPr lang="en-AU" dirty="0"/>
          </a:p>
          <a:p>
            <a:r>
              <a:rPr lang="en-AU" dirty="0"/>
              <a:t>Part 2:	Image recognition to make better valuation predictions</a:t>
            </a:r>
          </a:p>
          <a:p>
            <a:endParaRPr lang="en-AU" dirty="0"/>
          </a:p>
          <a:p>
            <a:r>
              <a:rPr lang="en-AU" b="1" dirty="0"/>
              <a:t>Client Name:</a:t>
            </a:r>
            <a:r>
              <a:rPr lang="en-AU" dirty="0"/>
              <a:t>		</a:t>
            </a:r>
            <a:r>
              <a:rPr lang="en-AU" dirty="0">
                <a:solidFill>
                  <a:srgbClr val="0000CC"/>
                </a:solidFill>
              </a:rPr>
              <a:t>Sellable</a:t>
            </a:r>
            <a:r>
              <a:rPr lang="en-AU" dirty="0"/>
              <a:t>			</a:t>
            </a:r>
            <a:r>
              <a:rPr lang="en-AU" b="1" dirty="0"/>
              <a:t>Bus. Domain: </a:t>
            </a:r>
            <a:r>
              <a:rPr lang="en-AU" dirty="0"/>
              <a:t>	</a:t>
            </a:r>
            <a:r>
              <a:rPr lang="en-AU" dirty="0">
                <a:solidFill>
                  <a:srgbClr val="0000CC"/>
                </a:solidFill>
              </a:rPr>
              <a:t>Real Estate</a:t>
            </a:r>
          </a:p>
          <a:p>
            <a:endParaRPr lang="en-AU" dirty="0"/>
          </a:p>
          <a:p>
            <a:r>
              <a:rPr lang="en-AU" b="1" dirty="0"/>
              <a:t>Company Overview: </a:t>
            </a:r>
          </a:p>
          <a:p>
            <a:pPr marL="468000"/>
            <a:r>
              <a:rPr lang="en-GB" sz="1600" dirty="0"/>
              <a:t>Sellable takes the hassle out of selling your home, they are property experts that buy homes, make them look spectacular, and sell it using the best agents in the business. </a:t>
            </a:r>
          </a:p>
          <a:p>
            <a:pPr marL="468000"/>
            <a:endParaRPr lang="en-GB" sz="1600" dirty="0"/>
          </a:p>
          <a:p>
            <a:r>
              <a:rPr lang="en-GB" sz="1600" dirty="0"/>
              <a:t>	Currently they are receiving requests for over 200 properties a month.</a:t>
            </a:r>
          </a:p>
          <a:p>
            <a:r>
              <a:rPr lang="en-AU" dirty="0"/>
              <a:t>	</a:t>
            </a:r>
          </a:p>
          <a:p>
            <a:r>
              <a:rPr lang="en-AU" b="1" dirty="0"/>
              <a:t>Scope:</a:t>
            </a:r>
          </a:p>
          <a:p>
            <a:pPr marL="468000"/>
            <a:r>
              <a:rPr lang="en-AU" sz="1600" dirty="0"/>
              <a:t>An automated valuation model requires machine learning to make, accurate</a:t>
            </a:r>
            <a:r>
              <a:rPr lang="en-GB" sz="1600" dirty="0"/>
              <a:t> property valuations.</a:t>
            </a:r>
            <a:r>
              <a:rPr lang="en-AU" sz="1600" dirty="0"/>
              <a:t> It </a:t>
            </a:r>
            <a:r>
              <a:rPr lang="en-GB" sz="1600" dirty="0"/>
              <a:t>currently takes many quantitative factors into account, but it is limited to machine readable format supplied by their providers which impacts significantly on their valuations.</a:t>
            </a:r>
          </a:p>
          <a:p>
            <a:pPr marL="468000"/>
            <a:endParaRPr lang="en-GB" sz="1600" dirty="0"/>
          </a:p>
          <a:p>
            <a:pPr marL="468000"/>
            <a:r>
              <a:rPr lang="en-GB" sz="1600" dirty="0"/>
              <a:t>Data requires further cleaning, satellite imagery needs to be obtained from external parties like google maps, predictors like busy streets/intersections, high voltage power lines, mobile phone/radio towers, or pools need to be include into valuation process.</a:t>
            </a:r>
            <a:endParaRPr lang="en-AU" sz="1600" dirty="0"/>
          </a:p>
        </p:txBody>
      </p:sp>
    </p:spTree>
    <p:extLst>
      <p:ext uri="{BB962C8B-B14F-4D97-AF65-F5344CB8AC3E}">
        <p14:creationId xmlns:p14="http://schemas.microsoft.com/office/powerpoint/2010/main" val="4181067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8D274-7BBF-4977-A09C-C048C2F8B638}"/>
              </a:ext>
            </a:extLst>
          </p:cNvPr>
          <p:cNvSpPr/>
          <p:nvPr/>
        </p:nvSpPr>
        <p:spPr>
          <a:xfrm>
            <a:off x="1220561" y="1464919"/>
            <a:ext cx="7421335" cy="5632311"/>
          </a:xfrm>
          <a:prstGeom prst="rect">
            <a:avLst/>
          </a:prstGeom>
        </p:spPr>
        <p:txBody>
          <a:bodyPr wrap="square">
            <a:spAutoFit/>
          </a:bodyPr>
          <a:lstStyle/>
          <a:p>
            <a:r>
              <a:rPr lang="en-GB" b="1" dirty="0"/>
              <a:t>Data:</a:t>
            </a:r>
          </a:p>
          <a:p>
            <a:pPr marL="825750" indent="-285750">
              <a:buFont typeface="Arial" panose="020B0604020202020204" pitchFamily="34" charset="0"/>
              <a:buChar char="•"/>
            </a:pPr>
            <a:r>
              <a:rPr lang="en-GB" sz="1600" dirty="0"/>
              <a:t>212k Addresses (street, suburb, postcode, state, </a:t>
            </a:r>
            <a:r>
              <a:rPr lang="en-GB" sz="1600" dirty="0" err="1"/>
              <a:t>lat</a:t>
            </a:r>
            <a:r>
              <a:rPr lang="en-GB" sz="1600" dirty="0"/>
              <a:t>/long)</a:t>
            </a:r>
          </a:p>
          <a:p>
            <a:pPr marL="825750" indent="-285750">
              <a:buFont typeface="Arial" panose="020B0604020202020204" pitchFamily="34" charset="0"/>
              <a:buChar char="•"/>
            </a:pPr>
            <a:r>
              <a:rPr lang="en-GB" sz="1600" dirty="0"/>
              <a:t>Land size for each address</a:t>
            </a:r>
          </a:p>
          <a:p>
            <a:pPr marL="1282950" lvl="1" indent="-285750">
              <a:buFont typeface="Courier New" panose="02070309020205020404" pitchFamily="49" charset="0"/>
              <a:buChar char="o"/>
            </a:pPr>
            <a:r>
              <a:rPr lang="en-GB" sz="1600" dirty="0"/>
              <a:t>may not be always correct, so outliers would need be removed</a:t>
            </a:r>
          </a:p>
          <a:p>
            <a:pPr marL="825750" indent="-285750">
              <a:buFont typeface="Arial" panose="020B0604020202020204" pitchFamily="34" charset="0"/>
              <a:buChar char="•"/>
            </a:pPr>
            <a:r>
              <a:rPr lang="en-GB" sz="1600" dirty="0"/>
              <a:t>Property type for each address</a:t>
            </a:r>
          </a:p>
          <a:p>
            <a:pPr marL="825750" indent="-285750">
              <a:buFont typeface="Arial" panose="020B0604020202020204" pitchFamily="34" charset="0"/>
              <a:buChar char="•"/>
            </a:pPr>
            <a:r>
              <a:rPr lang="en-GB" sz="1600" dirty="0"/>
              <a:t>Satellite imagery</a:t>
            </a:r>
          </a:p>
          <a:p>
            <a:pPr marL="825750" indent="-285750">
              <a:buFont typeface="Arial" panose="020B0604020202020204" pitchFamily="34" charset="0"/>
              <a:buChar char="•"/>
            </a:pPr>
            <a:r>
              <a:rPr lang="en-GB" sz="1600" dirty="0"/>
              <a:t>Google Maps if required</a:t>
            </a:r>
          </a:p>
          <a:p>
            <a:pPr marL="825750" indent="-285750">
              <a:buFont typeface="Arial" panose="020B0604020202020204" pitchFamily="34" charset="0"/>
              <a:buChar char="•"/>
            </a:pPr>
            <a:r>
              <a:rPr lang="en-AU" sz="1600" dirty="0"/>
              <a:t>Data is in PostgreSQL</a:t>
            </a:r>
          </a:p>
          <a:p>
            <a:pPr marL="825750" indent="-285750">
              <a:buFont typeface="Arial" panose="020B0604020202020204" pitchFamily="34" charset="0"/>
              <a:buChar char="•"/>
            </a:pPr>
            <a:r>
              <a:rPr lang="en-GB" sz="1600" dirty="0"/>
              <a:t>Addresses: 40MB</a:t>
            </a:r>
          </a:p>
          <a:p>
            <a:pPr marL="825750" indent="-285750">
              <a:buFont typeface="Arial" panose="020B0604020202020204" pitchFamily="34" charset="0"/>
              <a:buChar char="•"/>
            </a:pPr>
            <a:r>
              <a:rPr lang="en-GB" sz="1600" dirty="0"/>
              <a:t>Map tiles: 2,960 GB</a:t>
            </a:r>
          </a:p>
          <a:p>
            <a:pPr marL="720000"/>
            <a:endParaRPr lang="en-GB" dirty="0"/>
          </a:p>
          <a:p>
            <a:r>
              <a:rPr lang="en-GB" b="1" dirty="0"/>
              <a:t>Cleaning:</a:t>
            </a:r>
          </a:p>
          <a:p>
            <a:pPr marL="540000"/>
            <a:r>
              <a:rPr lang="en-GB" sz="1600" dirty="0"/>
              <a:t>Land sizes may not be always correct, so outliers would need be</a:t>
            </a:r>
          </a:p>
          <a:p>
            <a:pPr marL="540000"/>
            <a:r>
              <a:rPr lang="en-GB" sz="1600" dirty="0"/>
              <a:t>identified and removed/fixed.</a:t>
            </a:r>
          </a:p>
          <a:p>
            <a:pPr marL="540000"/>
            <a:endParaRPr lang="en-GB" sz="1600" dirty="0"/>
          </a:p>
          <a:p>
            <a:r>
              <a:rPr lang="en-GB" sz="1600" b="1" dirty="0"/>
              <a:t>Deliverables:</a:t>
            </a:r>
          </a:p>
          <a:p>
            <a:pPr marL="540000"/>
            <a:r>
              <a:rPr lang="en-GB" sz="1600" dirty="0"/>
              <a:t>Clean Address information merged or linked to satellite Images</a:t>
            </a:r>
          </a:p>
          <a:p>
            <a:pPr marL="540000"/>
            <a:r>
              <a:rPr lang="en-AU" sz="1600" dirty="0" err="1"/>
              <a:t>Colleration</a:t>
            </a:r>
            <a:r>
              <a:rPr lang="en-AU" sz="1600" dirty="0"/>
              <a:t> plots and </a:t>
            </a:r>
            <a:r>
              <a:rPr lang="en-GB" sz="1600" dirty="0"/>
              <a:t>statistical graph representations of predictors</a:t>
            </a:r>
          </a:p>
          <a:p>
            <a:pPr marL="540000"/>
            <a:r>
              <a:rPr lang="en-AU" sz="1600" dirty="0"/>
              <a:t>S</a:t>
            </a:r>
            <a:r>
              <a:rPr lang="en-GB" sz="1600" dirty="0"/>
              <a:t>how improvements to the Automated module after implementing machine learning</a:t>
            </a:r>
          </a:p>
          <a:p>
            <a:pPr marL="540000"/>
            <a:endParaRPr lang="en-GB" sz="1600" dirty="0"/>
          </a:p>
          <a:p>
            <a:pPr marL="720000"/>
            <a:endParaRPr lang="en-AU" dirty="0"/>
          </a:p>
        </p:txBody>
      </p:sp>
      <p:sp>
        <p:nvSpPr>
          <p:cNvPr id="5" name="Rectangle 4">
            <a:extLst>
              <a:ext uri="{FF2B5EF4-FFF2-40B4-BE49-F238E27FC236}">
                <a16:creationId xmlns:a16="http://schemas.microsoft.com/office/drawing/2014/main" id="{74F198CB-5334-4C3F-BBF9-656C015D95E5}"/>
              </a:ext>
            </a:extLst>
          </p:cNvPr>
          <p:cNvSpPr/>
          <p:nvPr/>
        </p:nvSpPr>
        <p:spPr>
          <a:xfrm>
            <a:off x="2604442" y="508303"/>
            <a:ext cx="2791149" cy="492443"/>
          </a:xfrm>
          <a:prstGeom prst="rect">
            <a:avLst/>
          </a:prstGeom>
        </p:spPr>
        <p:txBody>
          <a:bodyPr wrap="none">
            <a:spAutoFit/>
          </a:bodyPr>
          <a:lstStyle/>
          <a:p>
            <a:r>
              <a:rPr lang="en-GB" sz="2600" dirty="0"/>
              <a:t>Important Details</a:t>
            </a:r>
          </a:p>
        </p:txBody>
      </p:sp>
    </p:spTree>
    <p:extLst>
      <p:ext uri="{BB962C8B-B14F-4D97-AF65-F5344CB8AC3E}">
        <p14:creationId xmlns:p14="http://schemas.microsoft.com/office/powerpoint/2010/main" val="1207673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24AADD-1466-4215-9E87-6FD7E269B711}"/>
              </a:ext>
            </a:extLst>
          </p:cNvPr>
          <p:cNvPicPr>
            <a:picLocks noChangeAspect="1"/>
          </p:cNvPicPr>
          <p:nvPr/>
        </p:nvPicPr>
        <p:blipFill>
          <a:blip r:embed="rId2"/>
          <a:stretch>
            <a:fillRect/>
          </a:stretch>
        </p:blipFill>
        <p:spPr>
          <a:xfrm>
            <a:off x="1319485" y="477611"/>
            <a:ext cx="5134383" cy="2484740"/>
          </a:xfrm>
          <a:prstGeom prst="rect">
            <a:avLst/>
          </a:prstGeom>
        </p:spPr>
      </p:pic>
      <p:pic>
        <p:nvPicPr>
          <p:cNvPr id="7" name="Picture 6">
            <a:extLst>
              <a:ext uri="{FF2B5EF4-FFF2-40B4-BE49-F238E27FC236}">
                <a16:creationId xmlns:a16="http://schemas.microsoft.com/office/drawing/2014/main" id="{A252C661-B9BD-4171-8479-0F0F8855D024}"/>
              </a:ext>
            </a:extLst>
          </p:cNvPr>
          <p:cNvPicPr>
            <a:picLocks noChangeAspect="1"/>
          </p:cNvPicPr>
          <p:nvPr/>
        </p:nvPicPr>
        <p:blipFill>
          <a:blip r:embed="rId3"/>
          <a:stretch>
            <a:fillRect/>
          </a:stretch>
        </p:blipFill>
        <p:spPr>
          <a:xfrm>
            <a:off x="1355271" y="3752775"/>
            <a:ext cx="5270046" cy="2556197"/>
          </a:xfrm>
          <a:prstGeom prst="rect">
            <a:avLst/>
          </a:prstGeom>
        </p:spPr>
      </p:pic>
      <p:pic>
        <p:nvPicPr>
          <p:cNvPr id="8" name="Picture 7">
            <a:extLst>
              <a:ext uri="{FF2B5EF4-FFF2-40B4-BE49-F238E27FC236}">
                <a16:creationId xmlns:a16="http://schemas.microsoft.com/office/drawing/2014/main" id="{C981D39D-C1E5-4800-B570-54D915974275}"/>
              </a:ext>
            </a:extLst>
          </p:cNvPr>
          <p:cNvPicPr>
            <a:picLocks noChangeAspect="1"/>
          </p:cNvPicPr>
          <p:nvPr/>
        </p:nvPicPr>
        <p:blipFill>
          <a:blip r:embed="rId4"/>
          <a:stretch>
            <a:fillRect/>
          </a:stretch>
        </p:blipFill>
        <p:spPr>
          <a:xfrm>
            <a:off x="6653893" y="2721768"/>
            <a:ext cx="3621466" cy="1972695"/>
          </a:xfrm>
          <a:prstGeom prst="rect">
            <a:avLst/>
          </a:prstGeom>
        </p:spPr>
      </p:pic>
    </p:spTree>
    <p:extLst>
      <p:ext uri="{BB962C8B-B14F-4D97-AF65-F5344CB8AC3E}">
        <p14:creationId xmlns:p14="http://schemas.microsoft.com/office/powerpoint/2010/main" val="282569888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0</TotalTime>
  <Words>464</Words>
  <Application>Microsoft Office PowerPoint</Application>
  <PresentationFormat>Widescreen</PresentationFormat>
  <Paragraphs>178</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-apple-system</vt:lpstr>
      <vt:lpstr>Arial</vt:lpstr>
      <vt:lpstr>Calibri</vt:lpstr>
      <vt:lpstr>Courier New</vt:lpstr>
      <vt:lpstr>Trebuchet MS</vt:lpstr>
      <vt:lpstr>Wingdings</vt:lpstr>
      <vt:lpstr>Wingdings 3</vt:lpstr>
      <vt:lpstr>Facet</vt:lpstr>
      <vt:lpstr>My DSI Capstone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DSI Capstone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dc:title>
  <dc:creator>Sergio Insuasti</dc:creator>
  <cp:lastModifiedBy>Sergio Insuasti</cp:lastModifiedBy>
  <cp:revision>50</cp:revision>
  <dcterms:created xsi:type="dcterms:W3CDTF">2019-01-11T00:49:48Z</dcterms:created>
  <dcterms:modified xsi:type="dcterms:W3CDTF">2019-02-26T11:44:32Z</dcterms:modified>
</cp:coreProperties>
</file>